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0"/>
  </p:notesMasterIdLst>
  <p:sldIdLst>
    <p:sldId id="256" r:id="rId5"/>
    <p:sldId id="316" r:id="rId6"/>
    <p:sldId id="275" r:id="rId7"/>
    <p:sldId id="339" r:id="rId8"/>
    <p:sldId id="331" r:id="rId9"/>
    <p:sldId id="341" r:id="rId10"/>
    <p:sldId id="340" r:id="rId11"/>
    <p:sldId id="332" r:id="rId12"/>
    <p:sldId id="333" r:id="rId13"/>
    <p:sldId id="334" r:id="rId14"/>
    <p:sldId id="335" r:id="rId15"/>
    <p:sldId id="337" r:id="rId16"/>
    <p:sldId id="336" r:id="rId17"/>
    <p:sldId id="338" r:id="rId18"/>
    <p:sldId id="270"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57" d="100"/>
          <a:sy n="57" d="100"/>
        </p:scale>
        <p:origin x="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60127F-8DFA-43D4-B377-FB5D9B82D5C4}" type="datetimeFigureOut">
              <a:rPr lang="en-GB" smtClean="0"/>
              <a:t>13/03/2025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107D76-BB2F-4EC0-BE2A-8917DB9D15FD}" type="slidenum">
              <a:rPr lang="en-GB" smtClean="0"/>
              <a:t>‹#›</a:t>
            </a:fld>
            <a:endParaRPr lang="en-GB"/>
          </a:p>
        </p:txBody>
      </p:sp>
    </p:spTree>
    <p:extLst>
      <p:ext uri="{BB962C8B-B14F-4D97-AF65-F5344CB8AC3E}">
        <p14:creationId xmlns:p14="http://schemas.microsoft.com/office/powerpoint/2010/main" val="347747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107D76-BB2F-4EC0-BE2A-8917DB9D15FD}" type="slidenum">
              <a:rPr lang="en-GB" smtClean="0"/>
              <a:t>1</a:t>
            </a:fld>
            <a:endParaRPr lang="en-GB"/>
          </a:p>
        </p:txBody>
      </p:sp>
    </p:spTree>
    <p:extLst>
      <p:ext uri="{BB962C8B-B14F-4D97-AF65-F5344CB8AC3E}">
        <p14:creationId xmlns:p14="http://schemas.microsoft.com/office/powerpoint/2010/main" val="3725495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E7F75-B42E-E28C-5B79-D7FE42502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160C8-0831-59B3-8B1A-1FB492598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9E2D7-96DD-F5CA-5C87-D179DC71971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9AFA3D4-F3A6-2E2A-654A-FFF3DEB7F6C6}"/>
              </a:ext>
            </a:extLst>
          </p:cNvPr>
          <p:cNvSpPr>
            <a:spLocks noGrp="1"/>
          </p:cNvSpPr>
          <p:nvPr>
            <p:ph type="sldNum" sz="quarter" idx="5"/>
          </p:nvPr>
        </p:nvSpPr>
        <p:spPr/>
        <p:txBody>
          <a:bodyPr/>
          <a:lstStyle/>
          <a:p>
            <a:fld id="{01107D76-BB2F-4EC0-BE2A-8917DB9D15FD}" type="slidenum">
              <a:rPr lang="en-GB" smtClean="0"/>
              <a:t>10</a:t>
            </a:fld>
            <a:endParaRPr lang="en-GB"/>
          </a:p>
        </p:txBody>
      </p:sp>
    </p:spTree>
    <p:extLst>
      <p:ext uri="{BB962C8B-B14F-4D97-AF65-F5344CB8AC3E}">
        <p14:creationId xmlns:p14="http://schemas.microsoft.com/office/powerpoint/2010/main" val="1858166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A5BC6-B3EB-FAF6-3150-28BEDA716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A3639-F1B8-2CBF-D877-172D51F34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26B32-A1D6-9026-036F-E7D5EC6C10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BB29BB7-E2ED-50D6-73BD-C15E6CBF3256}"/>
              </a:ext>
            </a:extLst>
          </p:cNvPr>
          <p:cNvSpPr>
            <a:spLocks noGrp="1"/>
          </p:cNvSpPr>
          <p:nvPr>
            <p:ph type="sldNum" sz="quarter" idx="5"/>
          </p:nvPr>
        </p:nvSpPr>
        <p:spPr/>
        <p:txBody>
          <a:bodyPr/>
          <a:lstStyle/>
          <a:p>
            <a:fld id="{01107D76-BB2F-4EC0-BE2A-8917DB9D15FD}" type="slidenum">
              <a:rPr lang="en-GB" smtClean="0"/>
              <a:t>11</a:t>
            </a:fld>
            <a:endParaRPr lang="en-GB"/>
          </a:p>
        </p:txBody>
      </p:sp>
    </p:spTree>
    <p:extLst>
      <p:ext uri="{BB962C8B-B14F-4D97-AF65-F5344CB8AC3E}">
        <p14:creationId xmlns:p14="http://schemas.microsoft.com/office/powerpoint/2010/main" val="98457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783E-A7CC-18B3-71E7-B252E93D1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6B2B4-9652-DE51-9BF8-1CE717A3C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F022A-7431-CF6D-66F0-900B9DED06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1715BA4-7C5C-7D52-A430-CDF1849FFEFD}"/>
              </a:ext>
            </a:extLst>
          </p:cNvPr>
          <p:cNvSpPr>
            <a:spLocks noGrp="1"/>
          </p:cNvSpPr>
          <p:nvPr>
            <p:ph type="sldNum" sz="quarter" idx="5"/>
          </p:nvPr>
        </p:nvSpPr>
        <p:spPr/>
        <p:txBody>
          <a:bodyPr/>
          <a:lstStyle/>
          <a:p>
            <a:fld id="{01107D76-BB2F-4EC0-BE2A-8917DB9D15FD}" type="slidenum">
              <a:rPr lang="en-GB" smtClean="0"/>
              <a:t>12</a:t>
            </a:fld>
            <a:endParaRPr lang="en-GB"/>
          </a:p>
        </p:txBody>
      </p:sp>
    </p:spTree>
    <p:extLst>
      <p:ext uri="{BB962C8B-B14F-4D97-AF65-F5344CB8AC3E}">
        <p14:creationId xmlns:p14="http://schemas.microsoft.com/office/powerpoint/2010/main" val="6482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C4AE-A3FC-8DCD-C77F-0C5CD7315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3AFAB-0C23-1D11-5834-88EB425F4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35347-1472-BE20-6B89-B1C3E3F0AD6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28C4C9-0BE0-4158-68F9-95C793FB04F7}"/>
              </a:ext>
            </a:extLst>
          </p:cNvPr>
          <p:cNvSpPr>
            <a:spLocks noGrp="1"/>
          </p:cNvSpPr>
          <p:nvPr>
            <p:ph type="sldNum" sz="quarter" idx="5"/>
          </p:nvPr>
        </p:nvSpPr>
        <p:spPr/>
        <p:txBody>
          <a:bodyPr/>
          <a:lstStyle/>
          <a:p>
            <a:fld id="{01107D76-BB2F-4EC0-BE2A-8917DB9D15FD}" type="slidenum">
              <a:rPr lang="en-GB" smtClean="0"/>
              <a:t>13</a:t>
            </a:fld>
            <a:endParaRPr lang="en-GB"/>
          </a:p>
        </p:txBody>
      </p:sp>
    </p:spTree>
    <p:extLst>
      <p:ext uri="{BB962C8B-B14F-4D97-AF65-F5344CB8AC3E}">
        <p14:creationId xmlns:p14="http://schemas.microsoft.com/office/powerpoint/2010/main" val="955916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B1DA3-9FDF-3540-7F98-286B95CA5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5FA1B-EF97-01D6-8829-3C9B66A24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D588A-BD25-5EC5-0750-60087FA3B0F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C3CFB17-38A4-8ACA-F50D-5B052CCC5A18}"/>
              </a:ext>
            </a:extLst>
          </p:cNvPr>
          <p:cNvSpPr>
            <a:spLocks noGrp="1"/>
          </p:cNvSpPr>
          <p:nvPr>
            <p:ph type="sldNum" sz="quarter" idx="5"/>
          </p:nvPr>
        </p:nvSpPr>
        <p:spPr/>
        <p:txBody>
          <a:bodyPr/>
          <a:lstStyle/>
          <a:p>
            <a:fld id="{01107D76-BB2F-4EC0-BE2A-8917DB9D15FD}" type="slidenum">
              <a:rPr lang="en-GB" smtClean="0"/>
              <a:t>14</a:t>
            </a:fld>
            <a:endParaRPr lang="en-GB"/>
          </a:p>
        </p:txBody>
      </p:sp>
    </p:spTree>
    <p:extLst>
      <p:ext uri="{BB962C8B-B14F-4D97-AF65-F5344CB8AC3E}">
        <p14:creationId xmlns:p14="http://schemas.microsoft.com/office/powerpoint/2010/main" val="2563976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107D76-BB2F-4EC0-BE2A-8917DB9D15FD}" type="slidenum">
              <a:rPr lang="en-GB" smtClean="0"/>
              <a:t>15</a:t>
            </a:fld>
            <a:endParaRPr lang="en-GB"/>
          </a:p>
        </p:txBody>
      </p:sp>
    </p:spTree>
    <p:extLst>
      <p:ext uri="{BB962C8B-B14F-4D97-AF65-F5344CB8AC3E}">
        <p14:creationId xmlns:p14="http://schemas.microsoft.com/office/powerpoint/2010/main" val="105644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107D76-BB2F-4EC0-BE2A-8917DB9D15FD}" type="slidenum">
              <a:rPr lang="en-GB" smtClean="0"/>
              <a:t>2</a:t>
            </a:fld>
            <a:endParaRPr lang="en-GB"/>
          </a:p>
        </p:txBody>
      </p:sp>
    </p:spTree>
    <p:extLst>
      <p:ext uri="{BB962C8B-B14F-4D97-AF65-F5344CB8AC3E}">
        <p14:creationId xmlns:p14="http://schemas.microsoft.com/office/powerpoint/2010/main" val="109994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107D76-BB2F-4EC0-BE2A-8917DB9D15FD}" type="slidenum">
              <a:rPr lang="en-GB" smtClean="0"/>
              <a:t>3</a:t>
            </a:fld>
            <a:endParaRPr lang="en-GB"/>
          </a:p>
        </p:txBody>
      </p:sp>
    </p:spTree>
    <p:extLst>
      <p:ext uri="{BB962C8B-B14F-4D97-AF65-F5344CB8AC3E}">
        <p14:creationId xmlns:p14="http://schemas.microsoft.com/office/powerpoint/2010/main" val="50991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014E-47D9-5379-02F0-305BB712B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885C8-20E1-DA05-F587-1294BF939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055E8-A629-4B43-70A5-3131AD9B68D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1EB1E2B-85C4-3E73-0C93-280E30043946}"/>
              </a:ext>
            </a:extLst>
          </p:cNvPr>
          <p:cNvSpPr>
            <a:spLocks noGrp="1"/>
          </p:cNvSpPr>
          <p:nvPr>
            <p:ph type="sldNum" sz="quarter" idx="5"/>
          </p:nvPr>
        </p:nvSpPr>
        <p:spPr/>
        <p:txBody>
          <a:bodyPr/>
          <a:lstStyle/>
          <a:p>
            <a:fld id="{01107D76-BB2F-4EC0-BE2A-8917DB9D15FD}" type="slidenum">
              <a:rPr lang="en-GB" smtClean="0"/>
              <a:t>4</a:t>
            </a:fld>
            <a:endParaRPr lang="en-GB"/>
          </a:p>
        </p:txBody>
      </p:sp>
    </p:spTree>
    <p:extLst>
      <p:ext uri="{BB962C8B-B14F-4D97-AF65-F5344CB8AC3E}">
        <p14:creationId xmlns:p14="http://schemas.microsoft.com/office/powerpoint/2010/main" val="426501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107D76-BB2F-4EC0-BE2A-8917DB9D15FD}" type="slidenum">
              <a:rPr lang="en-GB" smtClean="0"/>
              <a:t>5</a:t>
            </a:fld>
            <a:endParaRPr lang="en-GB"/>
          </a:p>
        </p:txBody>
      </p:sp>
    </p:spTree>
    <p:extLst>
      <p:ext uri="{BB962C8B-B14F-4D97-AF65-F5344CB8AC3E}">
        <p14:creationId xmlns:p14="http://schemas.microsoft.com/office/powerpoint/2010/main" val="79633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D81B-908A-3C02-09A0-46B0EE92A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A41CA-DD69-759B-C496-ACECB7901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8B00B-31B2-A882-68C2-BA151B50D6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A423D9-7D83-3211-2214-BC2DABAA7D41}"/>
              </a:ext>
            </a:extLst>
          </p:cNvPr>
          <p:cNvSpPr>
            <a:spLocks noGrp="1"/>
          </p:cNvSpPr>
          <p:nvPr>
            <p:ph type="sldNum" sz="quarter" idx="5"/>
          </p:nvPr>
        </p:nvSpPr>
        <p:spPr/>
        <p:txBody>
          <a:bodyPr/>
          <a:lstStyle/>
          <a:p>
            <a:fld id="{01107D76-BB2F-4EC0-BE2A-8917DB9D15FD}" type="slidenum">
              <a:rPr lang="en-GB" smtClean="0"/>
              <a:t>6</a:t>
            </a:fld>
            <a:endParaRPr lang="en-GB"/>
          </a:p>
        </p:txBody>
      </p:sp>
    </p:spTree>
    <p:extLst>
      <p:ext uri="{BB962C8B-B14F-4D97-AF65-F5344CB8AC3E}">
        <p14:creationId xmlns:p14="http://schemas.microsoft.com/office/powerpoint/2010/main" val="2961442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004D9-9D0E-366E-5E66-261B00209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5AAB9-4EBD-E369-86D7-34FB492A8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65043-576F-B9EC-BC71-B5D386D2AFC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F7D1C2-06FE-CF8B-3EA9-C59F8A10B514}"/>
              </a:ext>
            </a:extLst>
          </p:cNvPr>
          <p:cNvSpPr>
            <a:spLocks noGrp="1"/>
          </p:cNvSpPr>
          <p:nvPr>
            <p:ph type="sldNum" sz="quarter" idx="5"/>
          </p:nvPr>
        </p:nvSpPr>
        <p:spPr/>
        <p:txBody>
          <a:bodyPr/>
          <a:lstStyle/>
          <a:p>
            <a:fld id="{01107D76-BB2F-4EC0-BE2A-8917DB9D15FD}" type="slidenum">
              <a:rPr lang="en-GB" smtClean="0"/>
              <a:t>7</a:t>
            </a:fld>
            <a:endParaRPr lang="en-GB"/>
          </a:p>
        </p:txBody>
      </p:sp>
    </p:spTree>
    <p:extLst>
      <p:ext uri="{BB962C8B-B14F-4D97-AF65-F5344CB8AC3E}">
        <p14:creationId xmlns:p14="http://schemas.microsoft.com/office/powerpoint/2010/main" val="75823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D3C20-C8DB-4F16-FAB1-B11F148F0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ECB60-AB08-B591-45FB-46A363F35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6DBCE-C2A1-E171-6FD1-E1EF245F0B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84097A-7CB7-27BC-EDEC-F535D4511D10}"/>
              </a:ext>
            </a:extLst>
          </p:cNvPr>
          <p:cNvSpPr>
            <a:spLocks noGrp="1"/>
          </p:cNvSpPr>
          <p:nvPr>
            <p:ph type="sldNum" sz="quarter" idx="5"/>
          </p:nvPr>
        </p:nvSpPr>
        <p:spPr/>
        <p:txBody>
          <a:bodyPr/>
          <a:lstStyle/>
          <a:p>
            <a:fld id="{01107D76-BB2F-4EC0-BE2A-8917DB9D15FD}" type="slidenum">
              <a:rPr lang="en-GB" smtClean="0"/>
              <a:t>8</a:t>
            </a:fld>
            <a:endParaRPr lang="en-GB"/>
          </a:p>
        </p:txBody>
      </p:sp>
    </p:spTree>
    <p:extLst>
      <p:ext uri="{BB962C8B-B14F-4D97-AF65-F5344CB8AC3E}">
        <p14:creationId xmlns:p14="http://schemas.microsoft.com/office/powerpoint/2010/main" val="137365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E10B-10C0-6A82-51E7-E98D1B171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B12F8-8368-0ACF-BDD4-E58C7512A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46990-5CDD-811D-461C-DD94A6824AB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0199E7C-2ABF-3A8C-FACA-60AB55D1B155}"/>
              </a:ext>
            </a:extLst>
          </p:cNvPr>
          <p:cNvSpPr>
            <a:spLocks noGrp="1"/>
          </p:cNvSpPr>
          <p:nvPr>
            <p:ph type="sldNum" sz="quarter" idx="5"/>
          </p:nvPr>
        </p:nvSpPr>
        <p:spPr/>
        <p:txBody>
          <a:bodyPr/>
          <a:lstStyle/>
          <a:p>
            <a:fld id="{01107D76-BB2F-4EC0-BE2A-8917DB9D15FD}" type="slidenum">
              <a:rPr lang="en-GB" smtClean="0"/>
              <a:t>9</a:t>
            </a:fld>
            <a:endParaRPr lang="en-GB"/>
          </a:p>
        </p:txBody>
      </p:sp>
    </p:spTree>
    <p:extLst>
      <p:ext uri="{BB962C8B-B14F-4D97-AF65-F5344CB8AC3E}">
        <p14:creationId xmlns:p14="http://schemas.microsoft.com/office/powerpoint/2010/main" val="292953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B773-C289-AADF-E9B1-3CA22C1444CB}"/>
              </a:ext>
            </a:extLst>
          </p:cNvPr>
          <p:cNvSpPr>
            <a:spLocks noGrp="1"/>
          </p:cNvSpPr>
          <p:nvPr>
            <p:ph type="ctrTitle"/>
          </p:nvPr>
        </p:nvSpPr>
        <p:spPr>
          <a:xfrm>
            <a:off x="1524000" y="1942170"/>
            <a:ext cx="9144000" cy="2387600"/>
          </a:xfrm>
        </p:spPr>
        <p:txBody>
          <a:bodyPr anchor="b"/>
          <a:lstStyle>
            <a:lvl1pPr algn="ctr">
              <a:defRPr sz="6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6D58FB4-030B-D71E-CC56-4DB33B23287E}"/>
              </a:ext>
            </a:extLst>
          </p:cNvPr>
          <p:cNvSpPr>
            <a:spLocks noGrp="1"/>
          </p:cNvSpPr>
          <p:nvPr>
            <p:ph type="subTitle" idx="1"/>
          </p:nvPr>
        </p:nvSpPr>
        <p:spPr>
          <a:xfrm>
            <a:off x="1524000" y="4421845"/>
            <a:ext cx="9144000" cy="998242"/>
          </a:xfrm>
        </p:spPr>
        <p:txBody>
          <a:bodyPr/>
          <a:lstStyle>
            <a:lvl1pPr marL="0" indent="0" algn="ctr">
              <a:buNone/>
              <a:defRPr sz="2400" b="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FBBE2E9-9FE0-6421-E2E6-0551C5BA21AB}"/>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5" name="Footer Placeholder 4">
            <a:extLst>
              <a:ext uri="{FF2B5EF4-FFF2-40B4-BE49-F238E27FC236}">
                <a16:creationId xmlns:a16="http://schemas.microsoft.com/office/drawing/2014/main" id="{461D06F6-5708-F625-6C87-7CA7B6A60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40A91-6AEC-F510-C05B-6A16342DD390}"/>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366808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3786-CC94-0501-C28E-43266F66C1D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1AF5B209-328D-0268-8D33-A35C75D5B7C5}"/>
              </a:ext>
            </a:extLst>
          </p:cNvPr>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927E5B-2E2C-A06D-2860-FF437EFBD7D0}"/>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5" name="Footer Placeholder 4">
            <a:extLst>
              <a:ext uri="{FF2B5EF4-FFF2-40B4-BE49-F238E27FC236}">
                <a16:creationId xmlns:a16="http://schemas.microsoft.com/office/drawing/2014/main" id="{80CA2D43-B7AC-088C-2D7F-E5D0D56C0D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8578BC-7FC4-EFE6-A34E-87B6AC180DCD}"/>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234265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39DA0-3474-4E1D-29F3-96227EB9288B}"/>
              </a:ext>
            </a:extLst>
          </p:cNvPr>
          <p:cNvSpPr>
            <a:spLocks noGrp="1"/>
          </p:cNvSpPr>
          <p:nvPr>
            <p:ph type="title" orient="vert"/>
          </p:nvPr>
        </p:nvSpPr>
        <p:spPr>
          <a:xfrm>
            <a:off x="8724900" y="2711669"/>
            <a:ext cx="2628900" cy="3465294"/>
          </a:xfr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AA2844AB-7DC3-67C3-88C8-9DA28313B5CD}"/>
              </a:ext>
            </a:extLst>
          </p:cNvPr>
          <p:cNvSpPr>
            <a:spLocks noGrp="1"/>
          </p:cNvSpPr>
          <p:nvPr>
            <p:ph type="body" orient="vert" idx="1"/>
          </p:nvPr>
        </p:nvSpPr>
        <p:spPr>
          <a:xfrm>
            <a:off x="838200" y="2385847"/>
            <a:ext cx="7734300" cy="37911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062EE5-20DE-9E4E-24BB-AA233ED27E76}"/>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5" name="Footer Placeholder 4">
            <a:extLst>
              <a:ext uri="{FF2B5EF4-FFF2-40B4-BE49-F238E27FC236}">
                <a16:creationId xmlns:a16="http://schemas.microsoft.com/office/drawing/2014/main" id="{2EAADBA8-0C26-60EB-9AF1-ABE6B21931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8910CD-0BBC-9E80-F21C-B05ECDDC2DA8}"/>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64484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510F-FFBE-7979-4DC5-6308FA8FE4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C61A246-C7B9-7433-E8D2-7C1BEB223B8D}"/>
              </a:ext>
            </a:extLst>
          </p:cNvPr>
          <p:cNvSpPr>
            <a:spLocks noGrp="1"/>
          </p:cNvSpPr>
          <p:nvPr>
            <p:ph idx="1"/>
          </p:nvPr>
        </p:nvSpPr>
        <p:spPr/>
        <p:txBody>
          <a:bodyPr/>
          <a:lstStyle>
            <a:lvl1pPr>
              <a:defRPr>
                <a:solidFill>
                  <a:schemeClr val="tx1"/>
                </a:solidFill>
              </a:defRPr>
            </a:lvl1pPr>
            <a:lvl2pPr>
              <a:defRPr i="1">
                <a:solidFill>
                  <a:schemeClr val="tx1"/>
                </a:solidFill>
              </a:defRPr>
            </a:lvl2pPr>
            <a:lvl3pPr>
              <a:defRPr>
                <a:solidFill>
                  <a:schemeClr val="tx1"/>
                </a:solidFill>
              </a:defRPr>
            </a:lvl3pPr>
            <a:lvl4pPr>
              <a:defRPr i="1">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AB3EC94-26C4-D039-CB1C-113AE1AC0290}"/>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5" name="Footer Placeholder 4">
            <a:extLst>
              <a:ext uri="{FF2B5EF4-FFF2-40B4-BE49-F238E27FC236}">
                <a16:creationId xmlns:a16="http://schemas.microsoft.com/office/drawing/2014/main" id="{8412CB59-0BE2-FFAA-8FEB-2D9FB3F799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C6109-9079-9391-0B51-5F26B42303F2}"/>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312795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F8AA-D434-2D6F-6BB1-8101FC827444}"/>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076805-D547-678B-65F1-2CD2B23D90BD}"/>
              </a:ext>
            </a:extLst>
          </p:cNvPr>
          <p:cNvSpPr>
            <a:spLocks noGrp="1"/>
          </p:cNvSpPr>
          <p:nvPr>
            <p:ph type="body" idx="1"/>
          </p:nvPr>
        </p:nvSpPr>
        <p:spPr>
          <a:xfrm>
            <a:off x="831850" y="4589463"/>
            <a:ext cx="105156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6D93D-F5A8-8310-D260-C8172493CCA8}"/>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5" name="Footer Placeholder 4">
            <a:extLst>
              <a:ext uri="{FF2B5EF4-FFF2-40B4-BE49-F238E27FC236}">
                <a16:creationId xmlns:a16="http://schemas.microsoft.com/office/drawing/2014/main" id="{B8423F28-65C1-BC95-8998-FB5A3C7EC4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43F9D-5754-8743-935E-06A07437F9C6}"/>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428299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E0F0-5C39-C5E2-7DBD-EE355730345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35D16A-FC70-6B5F-8821-BBABE3BC8E3E}"/>
              </a:ext>
            </a:extLst>
          </p:cNvPr>
          <p:cNvSpPr>
            <a:spLocks noGrp="1"/>
          </p:cNvSpPr>
          <p:nvPr>
            <p:ph sz="half" idx="1"/>
          </p:nvPr>
        </p:nvSpPr>
        <p:spPr>
          <a:xfrm>
            <a:off x="838200" y="2312276"/>
            <a:ext cx="5181600" cy="3864687"/>
          </a:xfrm>
        </p:spPr>
        <p:txBody>
          <a:bodyPr/>
          <a:lstStyle>
            <a:lvl1pPr>
              <a:defRPr>
                <a:solidFill>
                  <a:schemeClr val="tx1"/>
                </a:solidFill>
              </a:defRPr>
            </a:lvl1pPr>
            <a:lvl2pPr>
              <a:defRPr i="1">
                <a:solidFill>
                  <a:schemeClr val="tx1"/>
                </a:solidFill>
              </a:defRPr>
            </a:lvl2pPr>
            <a:lvl3pPr>
              <a:defRPr>
                <a:solidFill>
                  <a:schemeClr val="tx1"/>
                </a:solidFill>
              </a:defRPr>
            </a:lvl3pPr>
            <a:lvl4pPr>
              <a:defRPr i="1">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5A812BB4-BB57-99F9-0B1A-FA813872B976}"/>
              </a:ext>
            </a:extLst>
          </p:cNvPr>
          <p:cNvSpPr>
            <a:spLocks noGrp="1"/>
          </p:cNvSpPr>
          <p:nvPr>
            <p:ph sz="half" idx="2"/>
          </p:nvPr>
        </p:nvSpPr>
        <p:spPr>
          <a:xfrm>
            <a:off x="6172200" y="2312276"/>
            <a:ext cx="5181600" cy="3864687"/>
          </a:xfrm>
        </p:spPr>
        <p:txBody>
          <a:bodyPr/>
          <a:lstStyle>
            <a:lvl1pPr>
              <a:defRPr>
                <a:solidFill>
                  <a:schemeClr val="tx1"/>
                </a:solidFill>
              </a:defRPr>
            </a:lvl1pPr>
            <a:lvl2pPr>
              <a:defRPr i="1">
                <a:solidFill>
                  <a:schemeClr val="tx1"/>
                </a:solidFill>
              </a:defRPr>
            </a:lvl2pPr>
            <a:lvl3pPr>
              <a:defRPr>
                <a:solidFill>
                  <a:schemeClr val="tx1"/>
                </a:solidFill>
              </a:defRPr>
            </a:lvl3pPr>
            <a:lvl4pPr>
              <a:defRPr i="1">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FEC7E0F-20B0-26C4-6018-E51796BE53EA}"/>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6" name="Footer Placeholder 5">
            <a:extLst>
              <a:ext uri="{FF2B5EF4-FFF2-40B4-BE49-F238E27FC236}">
                <a16:creationId xmlns:a16="http://schemas.microsoft.com/office/drawing/2014/main" id="{F5E1ED89-2063-302E-9943-876E46D513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01726B-8EF0-9A6C-6D4E-7965F73434C2}"/>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273572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8E86-8137-26F5-2663-9E5DAC8F3B57}"/>
              </a:ext>
            </a:extLst>
          </p:cNvPr>
          <p:cNvSpPr>
            <a:spLocks noGrp="1"/>
          </p:cNvSpPr>
          <p:nvPr>
            <p:ph type="title"/>
          </p:nvPr>
        </p:nvSpPr>
        <p:spPr>
          <a:xfrm>
            <a:off x="839787" y="365125"/>
            <a:ext cx="8945343" cy="1325563"/>
          </a:xfrm>
        </p:spPr>
        <p:txBody>
          <a:bodyPr/>
          <a:lstStyle>
            <a:lvl1pPr>
              <a:defRPr>
                <a:solidFill>
                  <a:schemeClr val="tx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4B26CDC-64AE-1A62-6876-89B0CB368F29}"/>
              </a:ext>
            </a:extLst>
          </p:cNvPr>
          <p:cNvSpPr>
            <a:spLocks noGrp="1"/>
          </p:cNvSpPr>
          <p:nvPr>
            <p:ph type="body" idx="1"/>
          </p:nvPr>
        </p:nvSpPr>
        <p:spPr>
          <a:xfrm>
            <a:off x="839788" y="218281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C3D2BE-1832-E45F-570E-4518B5B6C01E}"/>
              </a:ext>
            </a:extLst>
          </p:cNvPr>
          <p:cNvSpPr>
            <a:spLocks noGrp="1"/>
          </p:cNvSpPr>
          <p:nvPr>
            <p:ph sz="half" idx="2"/>
          </p:nvPr>
        </p:nvSpPr>
        <p:spPr>
          <a:xfrm>
            <a:off x="839788" y="3006725"/>
            <a:ext cx="515778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FECC9BF8-7EB7-FE45-BD73-CA58AD6A87C4}"/>
              </a:ext>
            </a:extLst>
          </p:cNvPr>
          <p:cNvSpPr>
            <a:spLocks noGrp="1"/>
          </p:cNvSpPr>
          <p:nvPr>
            <p:ph type="body" sz="quarter" idx="3"/>
          </p:nvPr>
        </p:nvSpPr>
        <p:spPr>
          <a:xfrm>
            <a:off x="6172200" y="218281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C42435-1DFB-F4C9-FDEE-E77D93969CA7}"/>
              </a:ext>
            </a:extLst>
          </p:cNvPr>
          <p:cNvSpPr>
            <a:spLocks noGrp="1"/>
          </p:cNvSpPr>
          <p:nvPr>
            <p:ph sz="quarter" idx="4"/>
          </p:nvPr>
        </p:nvSpPr>
        <p:spPr>
          <a:xfrm>
            <a:off x="6172200" y="3006725"/>
            <a:ext cx="5183188" cy="3182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F65902BA-24F4-A039-F035-52EC183639CA}"/>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8" name="Footer Placeholder 7">
            <a:extLst>
              <a:ext uri="{FF2B5EF4-FFF2-40B4-BE49-F238E27FC236}">
                <a16:creationId xmlns:a16="http://schemas.microsoft.com/office/drawing/2014/main" id="{D820CD0E-DCF0-134F-EEAF-6ED7575482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6E8612-B4F1-D2DE-C944-751EC5BDB5E9}"/>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127706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FC33-2E17-A5DA-61AF-5B4BEF2EAC0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0CB16CB-DD9E-C75F-B26F-5957F593A892}"/>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4" name="Footer Placeholder 3">
            <a:extLst>
              <a:ext uri="{FF2B5EF4-FFF2-40B4-BE49-F238E27FC236}">
                <a16:creationId xmlns:a16="http://schemas.microsoft.com/office/drawing/2014/main" id="{89311994-9CF2-63F3-697A-F765537A71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39C4DF-0E00-DC73-8A89-A3A1787C8849}"/>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45526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22DBAB-5B09-A557-F7B4-120031AE1F83}"/>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3" name="Footer Placeholder 2">
            <a:extLst>
              <a:ext uri="{FF2B5EF4-FFF2-40B4-BE49-F238E27FC236}">
                <a16:creationId xmlns:a16="http://schemas.microsoft.com/office/drawing/2014/main" id="{D75B10DB-643F-B37C-3DD0-064ACCF169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53001F-2390-5023-512A-A58CDB0C87FF}"/>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97887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DD83-33C7-368A-9BD8-BB180EF31CD9}"/>
              </a:ext>
            </a:extLst>
          </p:cNvPr>
          <p:cNvSpPr>
            <a:spLocks noGrp="1"/>
          </p:cNvSpPr>
          <p:nvPr>
            <p:ph type="title"/>
          </p:nvPr>
        </p:nvSpPr>
        <p:spPr>
          <a:xfrm>
            <a:off x="838200" y="-199972"/>
            <a:ext cx="9011478" cy="1690841"/>
          </a:xfrm>
        </p:spPr>
        <p:txBody>
          <a:bodyPr anchor="b"/>
          <a:lstStyle>
            <a:lvl1pPr>
              <a:defRPr sz="3200">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D1C158C-4B57-F8FA-18F9-B17472B8AB0A}"/>
              </a:ext>
            </a:extLst>
          </p:cNvPr>
          <p:cNvSpPr>
            <a:spLocks noGrp="1"/>
          </p:cNvSpPr>
          <p:nvPr>
            <p:ph idx="1"/>
          </p:nvPr>
        </p:nvSpPr>
        <p:spPr>
          <a:xfrm>
            <a:off x="4888898" y="2417378"/>
            <a:ext cx="6172200" cy="3451609"/>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9ADA5468-8C4D-3ADC-3977-CFCD3487C6AC}"/>
              </a:ext>
            </a:extLst>
          </p:cNvPr>
          <p:cNvSpPr>
            <a:spLocks noGrp="1"/>
          </p:cNvSpPr>
          <p:nvPr>
            <p:ph type="body" sz="half" idx="2"/>
          </p:nvPr>
        </p:nvSpPr>
        <p:spPr>
          <a:xfrm>
            <a:off x="839788" y="2417378"/>
            <a:ext cx="3932237" cy="3451609"/>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95B06-31A6-F83F-F535-80D900531DE5}"/>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6" name="Footer Placeholder 5">
            <a:extLst>
              <a:ext uri="{FF2B5EF4-FFF2-40B4-BE49-F238E27FC236}">
                <a16:creationId xmlns:a16="http://schemas.microsoft.com/office/drawing/2014/main" id="{061E9BBD-66C6-ABDF-DFB0-868A42CD43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57DCAC-FE10-01CB-6E22-4FF8D9A73471}"/>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179494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66EB-FE5F-5D6E-D86E-6DEA92541A0C}"/>
              </a:ext>
            </a:extLst>
          </p:cNvPr>
          <p:cNvSpPr>
            <a:spLocks noGrp="1"/>
          </p:cNvSpPr>
          <p:nvPr>
            <p:ph type="title"/>
          </p:nvPr>
        </p:nvSpPr>
        <p:spPr>
          <a:xfrm>
            <a:off x="838200" y="136525"/>
            <a:ext cx="3932237" cy="1600200"/>
          </a:xfrm>
        </p:spPr>
        <p:txBody>
          <a:bodyPr anchor="b"/>
          <a:lstStyle>
            <a:lvl1pPr>
              <a:defRPr sz="3200">
                <a:solidFill>
                  <a:schemeClr val="tx1"/>
                </a:solidFill>
              </a:defRPr>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D3D0B735-7788-9EAF-AD9B-C56EFC2B16EC}"/>
              </a:ext>
            </a:extLst>
          </p:cNvPr>
          <p:cNvSpPr>
            <a:spLocks noGrp="1"/>
          </p:cNvSpPr>
          <p:nvPr>
            <p:ph type="pic" idx="1"/>
          </p:nvPr>
        </p:nvSpPr>
        <p:spPr>
          <a:xfrm>
            <a:off x="5183188" y="2902226"/>
            <a:ext cx="6172200" cy="29588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75BF57B-9C3B-D1F0-4EAA-F5B330EB7141}"/>
              </a:ext>
            </a:extLst>
          </p:cNvPr>
          <p:cNvSpPr>
            <a:spLocks noGrp="1"/>
          </p:cNvSpPr>
          <p:nvPr>
            <p:ph type="body" sz="half" idx="2"/>
          </p:nvPr>
        </p:nvSpPr>
        <p:spPr>
          <a:xfrm>
            <a:off x="839788" y="2232024"/>
            <a:ext cx="3932237" cy="3636963"/>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5AC62-33BD-143B-C3DC-BC2E5F1B6EDD}"/>
              </a:ext>
            </a:extLst>
          </p:cNvPr>
          <p:cNvSpPr>
            <a:spLocks noGrp="1"/>
          </p:cNvSpPr>
          <p:nvPr>
            <p:ph type="dt" sz="half" idx="10"/>
          </p:nvPr>
        </p:nvSpPr>
        <p:spPr/>
        <p:txBody>
          <a:bodyPr/>
          <a:lstStyle/>
          <a:p>
            <a:fld id="{9A8CAE8D-19AB-44BA-91FB-940E40449C65}" type="datetimeFigureOut">
              <a:rPr lang="en-GB" smtClean="0"/>
              <a:t>13/03/2025</a:t>
            </a:fld>
            <a:endParaRPr lang="en-GB"/>
          </a:p>
        </p:txBody>
      </p:sp>
      <p:sp>
        <p:nvSpPr>
          <p:cNvPr id="6" name="Footer Placeholder 5">
            <a:extLst>
              <a:ext uri="{FF2B5EF4-FFF2-40B4-BE49-F238E27FC236}">
                <a16:creationId xmlns:a16="http://schemas.microsoft.com/office/drawing/2014/main" id="{DDDA2912-F105-67DC-DF06-69756D6AB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16D2B1-A8AB-C762-CBEA-63B1B4E20374}"/>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9711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6">
                <a:lumMod val="40000"/>
                <a:lumOff val="60000"/>
              </a:schemeClr>
            </a:gs>
            <a:gs pos="59000">
              <a:schemeClr val="accent6">
                <a:lumMod val="100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17" name="Picture 16" descr="A group of students in a classroom&#10;&#10;Description automatically generated">
            <a:extLst>
              <a:ext uri="{FF2B5EF4-FFF2-40B4-BE49-F238E27FC236}">
                <a16:creationId xmlns:a16="http://schemas.microsoft.com/office/drawing/2014/main" id="{8A10398A-61A2-D7AF-1837-F50FED3150E8}"/>
              </a:ext>
            </a:extLst>
          </p:cNvPr>
          <p:cNvPicPr>
            <a:picLocks noChangeAspect="1"/>
          </p:cNvPicPr>
          <p:nvPr/>
        </p:nvPicPr>
        <p:blipFill>
          <a:blip r:embed="rId13">
            <a:alphaModFix amt="15000"/>
            <a:extLst>
              <a:ext uri="{28A0092B-C50C-407E-A947-70E740481C1C}">
                <a14:useLocalDpi xmlns:a14="http://schemas.microsoft.com/office/drawing/2010/main" val="0"/>
              </a:ext>
            </a:extLst>
          </a:blip>
          <a:stretch>
            <a:fillRect/>
          </a:stretch>
        </p:blipFill>
        <p:spPr>
          <a:xfrm>
            <a:off x="0" y="295837"/>
            <a:ext cx="12744650" cy="8496433"/>
          </a:xfrm>
          <a:prstGeom prst="rect">
            <a:avLst/>
          </a:prstGeom>
        </p:spPr>
      </p:pic>
      <p:pic>
        <p:nvPicPr>
          <p:cNvPr id="19" name="Picture 18" descr="A black and white image of a cat&#10;&#10;Description automatically generated">
            <a:extLst>
              <a:ext uri="{FF2B5EF4-FFF2-40B4-BE49-F238E27FC236}">
                <a16:creationId xmlns:a16="http://schemas.microsoft.com/office/drawing/2014/main" id="{7A6CA854-A3EA-DCB3-C222-4791C760B98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333255">
            <a:off x="-1356529" y="431492"/>
            <a:ext cx="14215524" cy="5787215"/>
          </a:xfrm>
          <a:prstGeom prst="rect">
            <a:avLst/>
          </a:prstGeom>
        </p:spPr>
      </p:pic>
      <p:pic>
        <p:nvPicPr>
          <p:cNvPr id="15" name="Picture 14" descr="A blue and black wavy background&#10;&#10;Description automatically generated">
            <a:extLst>
              <a:ext uri="{FF2B5EF4-FFF2-40B4-BE49-F238E27FC236}">
                <a16:creationId xmlns:a16="http://schemas.microsoft.com/office/drawing/2014/main" id="{30006209-4DB2-D1FD-C454-5D3FDC5E12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55599">
            <a:off x="-186727" y="-391820"/>
            <a:ext cx="12450980" cy="6071023"/>
          </a:xfrm>
          <a:prstGeom prst="rect">
            <a:avLst/>
          </a:prstGeom>
        </p:spPr>
      </p:pic>
      <p:pic>
        <p:nvPicPr>
          <p:cNvPr id="9" name="Picture 8" descr="Logo">
            <a:extLst>
              <a:ext uri="{FF2B5EF4-FFF2-40B4-BE49-F238E27FC236}">
                <a16:creationId xmlns:a16="http://schemas.microsoft.com/office/drawing/2014/main" id="{F65EF9A7-E041-B968-30C3-85C5FCBC383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71604" y="133404"/>
            <a:ext cx="2017309" cy="1756832"/>
          </a:xfrm>
          <a:prstGeom prst="rect">
            <a:avLst/>
          </a:prstGeom>
          <a:effectLst>
            <a:outerShdw blurRad="76200" dist="114300" dir="5100000" algn="ctr" rotWithShape="0">
              <a:srgbClr val="000000">
                <a:alpha val="51000"/>
              </a:srgbClr>
            </a:outerShdw>
          </a:effectLst>
        </p:spPr>
      </p:pic>
      <p:sp>
        <p:nvSpPr>
          <p:cNvPr id="2" name="Title Placeholder 1">
            <a:extLst>
              <a:ext uri="{FF2B5EF4-FFF2-40B4-BE49-F238E27FC236}">
                <a16:creationId xmlns:a16="http://schemas.microsoft.com/office/drawing/2014/main" id="{EF2B13DF-C00C-90DF-E5FF-CC42A8CC3C4F}"/>
              </a:ext>
            </a:extLst>
          </p:cNvPr>
          <p:cNvSpPr>
            <a:spLocks noGrp="1"/>
          </p:cNvSpPr>
          <p:nvPr>
            <p:ph type="title"/>
          </p:nvPr>
        </p:nvSpPr>
        <p:spPr>
          <a:xfrm>
            <a:off x="375745" y="340757"/>
            <a:ext cx="9241221"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4031A70-3E0C-E14D-4304-E250C57E2ABA}"/>
              </a:ext>
            </a:extLst>
          </p:cNvPr>
          <p:cNvSpPr>
            <a:spLocks noGrp="1"/>
          </p:cNvSpPr>
          <p:nvPr>
            <p:ph type="body" idx="1"/>
          </p:nvPr>
        </p:nvSpPr>
        <p:spPr>
          <a:xfrm>
            <a:off x="375745" y="2490952"/>
            <a:ext cx="10978055" cy="3686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9D222A8-8650-3CF8-0FE7-78D663C94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CAE8D-19AB-44BA-91FB-940E40449C65}" type="datetimeFigureOut">
              <a:rPr lang="en-GB" smtClean="0"/>
              <a:t>13/03/2025</a:t>
            </a:fld>
            <a:endParaRPr lang="en-GB"/>
          </a:p>
        </p:txBody>
      </p:sp>
      <p:sp>
        <p:nvSpPr>
          <p:cNvPr id="5" name="Footer Placeholder 4">
            <a:extLst>
              <a:ext uri="{FF2B5EF4-FFF2-40B4-BE49-F238E27FC236}">
                <a16:creationId xmlns:a16="http://schemas.microsoft.com/office/drawing/2014/main" id="{566372A3-7B43-C9C8-0F77-7D00680AA8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9D3955-EBC9-947B-CCE9-A22739BC0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54E40-E036-4CBC-92F4-D68F983B485C}" type="slidenum">
              <a:rPr lang="en-GB" smtClean="0"/>
              <a:t>‹#›</a:t>
            </a:fld>
            <a:endParaRPr lang="en-GB"/>
          </a:p>
        </p:txBody>
      </p:sp>
    </p:spTree>
    <p:extLst>
      <p:ext uri="{BB962C8B-B14F-4D97-AF65-F5344CB8AC3E}">
        <p14:creationId xmlns:p14="http://schemas.microsoft.com/office/powerpoint/2010/main" val="16371964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Georgia Pro Black" panose="02040A02050405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DE7D7-36F4-5A10-1E2B-1170E32F74D6}"/>
              </a:ext>
            </a:extLst>
          </p:cNvPr>
          <p:cNvPicPr>
            <a:picLocks noChangeAspect="1"/>
          </p:cNvPicPr>
          <p:nvPr/>
        </p:nvPicPr>
        <p:blipFill>
          <a:blip r:embed="rId3"/>
          <a:stretch>
            <a:fillRect/>
          </a:stretch>
        </p:blipFill>
        <p:spPr>
          <a:xfrm>
            <a:off x="1716272" y="2565837"/>
            <a:ext cx="8759456" cy="3931241"/>
          </a:xfrm>
          <a:prstGeom prst="rect">
            <a:avLst/>
          </a:prstGeom>
        </p:spPr>
      </p:pic>
    </p:spTree>
    <p:extLst>
      <p:ext uri="{BB962C8B-B14F-4D97-AF65-F5344CB8AC3E}">
        <p14:creationId xmlns:p14="http://schemas.microsoft.com/office/powerpoint/2010/main" val="391617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BE18B-DAED-5324-21F4-838F6C49C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1C32-5741-E27D-AA41-48D17611FAE9}"/>
              </a:ext>
            </a:extLst>
          </p:cNvPr>
          <p:cNvSpPr>
            <a:spLocks noGrp="1"/>
          </p:cNvSpPr>
          <p:nvPr>
            <p:ph type="title"/>
          </p:nvPr>
        </p:nvSpPr>
        <p:spPr/>
        <p:txBody>
          <a:bodyPr/>
          <a:lstStyle/>
          <a:p>
            <a:r>
              <a:rPr lang="en-GB" dirty="0"/>
              <a:t>Option Pathways</a:t>
            </a:r>
          </a:p>
        </p:txBody>
      </p:sp>
      <p:sp>
        <p:nvSpPr>
          <p:cNvPr id="3" name="Content Placeholder 2">
            <a:extLst>
              <a:ext uri="{FF2B5EF4-FFF2-40B4-BE49-F238E27FC236}">
                <a16:creationId xmlns:a16="http://schemas.microsoft.com/office/drawing/2014/main" id="{57C7769B-D844-A8FC-0F5E-164588AA399F}"/>
              </a:ext>
            </a:extLst>
          </p:cNvPr>
          <p:cNvSpPr>
            <a:spLocks noGrp="1"/>
          </p:cNvSpPr>
          <p:nvPr>
            <p:ph idx="1"/>
          </p:nvPr>
        </p:nvSpPr>
        <p:spPr>
          <a:xfrm>
            <a:off x="375745" y="2240696"/>
            <a:ext cx="10978055" cy="4478603"/>
          </a:xfrm>
        </p:spPr>
        <p:txBody>
          <a:bodyPr>
            <a:normAutofit/>
          </a:bodyPr>
          <a:lstStyle/>
          <a:p>
            <a:pPr marL="0" indent="0">
              <a:buNone/>
            </a:pPr>
            <a:r>
              <a:rPr lang="en-GB" dirty="0"/>
              <a:t>There are three option pathways;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endParaRPr lang="en-GB" dirty="0"/>
          </a:p>
        </p:txBody>
      </p:sp>
      <p:pic>
        <p:nvPicPr>
          <p:cNvPr id="5" name="Picture 4">
            <a:extLst>
              <a:ext uri="{FF2B5EF4-FFF2-40B4-BE49-F238E27FC236}">
                <a16:creationId xmlns:a16="http://schemas.microsoft.com/office/drawing/2014/main" id="{C61CF957-3BBE-833A-B2B8-176A6B9E9030}"/>
              </a:ext>
            </a:extLst>
          </p:cNvPr>
          <p:cNvPicPr>
            <a:picLocks noChangeAspect="1"/>
          </p:cNvPicPr>
          <p:nvPr/>
        </p:nvPicPr>
        <p:blipFill>
          <a:blip r:embed="rId3"/>
          <a:stretch>
            <a:fillRect/>
          </a:stretch>
        </p:blipFill>
        <p:spPr>
          <a:xfrm>
            <a:off x="462455" y="2899595"/>
            <a:ext cx="11353800" cy="2274973"/>
          </a:xfrm>
          <a:prstGeom prst="rect">
            <a:avLst/>
          </a:prstGeom>
        </p:spPr>
      </p:pic>
    </p:spTree>
    <p:extLst>
      <p:ext uri="{BB962C8B-B14F-4D97-AF65-F5344CB8AC3E}">
        <p14:creationId xmlns:p14="http://schemas.microsoft.com/office/powerpoint/2010/main" val="141834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347A4-A2DA-6E2E-8DC6-2287353D9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9BC64-D2FA-2017-4C7B-10CD2E2358D4}"/>
              </a:ext>
            </a:extLst>
          </p:cNvPr>
          <p:cNvSpPr>
            <a:spLocks noGrp="1"/>
          </p:cNvSpPr>
          <p:nvPr>
            <p:ph type="title"/>
          </p:nvPr>
        </p:nvSpPr>
        <p:spPr/>
        <p:txBody>
          <a:bodyPr/>
          <a:lstStyle/>
          <a:p>
            <a:r>
              <a:rPr lang="en-GB" dirty="0"/>
              <a:t>Option subjects available</a:t>
            </a:r>
          </a:p>
        </p:txBody>
      </p:sp>
      <p:sp>
        <p:nvSpPr>
          <p:cNvPr id="3" name="Content Placeholder 2">
            <a:extLst>
              <a:ext uri="{FF2B5EF4-FFF2-40B4-BE49-F238E27FC236}">
                <a16:creationId xmlns:a16="http://schemas.microsoft.com/office/drawing/2014/main" id="{3A288645-64A5-E887-3A32-7E82EAE32786}"/>
              </a:ext>
            </a:extLst>
          </p:cNvPr>
          <p:cNvSpPr>
            <a:spLocks noGrp="1"/>
          </p:cNvSpPr>
          <p:nvPr>
            <p:ph idx="1"/>
          </p:nvPr>
        </p:nvSpPr>
        <p:spPr>
          <a:xfrm>
            <a:off x="375745" y="2240696"/>
            <a:ext cx="3953659" cy="4478603"/>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endParaRPr lang="en-GB" dirty="0"/>
          </a:p>
        </p:txBody>
      </p:sp>
      <p:sp>
        <p:nvSpPr>
          <p:cNvPr id="9" name="TextBox 8">
            <a:extLst>
              <a:ext uri="{FF2B5EF4-FFF2-40B4-BE49-F238E27FC236}">
                <a16:creationId xmlns:a16="http://schemas.microsoft.com/office/drawing/2014/main" id="{D6A5CEC5-E8A9-5C7B-D625-3BA1C496B9F1}"/>
              </a:ext>
            </a:extLst>
          </p:cNvPr>
          <p:cNvSpPr txBox="1"/>
          <p:nvPr/>
        </p:nvSpPr>
        <p:spPr>
          <a:xfrm>
            <a:off x="226268" y="2196385"/>
            <a:ext cx="3664597" cy="4401205"/>
          </a:xfrm>
          <a:prstGeom prst="rect">
            <a:avLst/>
          </a:prstGeom>
          <a:noFill/>
        </p:spPr>
        <p:txBody>
          <a:bodyPr wrap="square">
            <a:spAutoFit/>
          </a:bodyPr>
          <a:lstStyle/>
          <a:p>
            <a:r>
              <a:rPr lang="en-GB" sz="2800" dirty="0"/>
              <a:t>Art * </a:t>
            </a:r>
          </a:p>
          <a:p>
            <a:r>
              <a:rPr lang="en-GB" sz="2800" dirty="0"/>
              <a:t>Business Studies</a:t>
            </a:r>
          </a:p>
          <a:p>
            <a:r>
              <a:rPr lang="en-GB" sz="2800" dirty="0"/>
              <a:t>Computer science </a:t>
            </a:r>
          </a:p>
          <a:p>
            <a:r>
              <a:rPr lang="en-GB" sz="2800" dirty="0">
                <a:solidFill>
                  <a:srgbClr val="FF00FF"/>
                </a:solidFill>
              </a:rPr>
              <a:t>Child Development </a:t>
            </a:r>
          </a:p>
          <a:p>
            <a:r>
              <a:rPr lang="en-GB" sz="2800" dirty="0"/>
              <a:t>Dance </a:t>
            </a:r>
          </a:p>
          <a:p>
            <a:r>
              <a:rPr lang="en-GB" sz="2800" dirty="0">
                <a:solidFill>
                  <a:srgbClr val="FF00FF"/>
                </a:solidFill>
              </a:rPr>
              <a:t>Drama – BTEC </a:t>
            </a:r>
          </a:p>
          <a:p>
            <a:r>
              <a:rPr lang="en-GB" sz="2800" dirty="0"/>
              <a:t>Drama – GCSE </a:t>
            </a:r>
          </a:p>
          <a:p>
            <a:r>
              <a:rPr lang="en-GB" sz="2800" dirty="0"/>
              <a:t>Food Prep &amp; Nutrition </a:t>
            </a:r>
          </a:p>
          <a:p>
            <a:r>
              <a:rPr lang="en-GB" sz="2800" dirty="0"/>
              <a:t>French </a:t>
            </a:r>
          </a:p>
          <a:p>
            <a:r>
              <a:rPr lang="en-GB" sz="2800" dirty="0">
                <a:solidFill>
                  <a:srgbClr val="FF00FF"/>
                </a:solidFill>
              </a:rPr>
              <a:t>Graphics </a:t>
            </a:r>
            <a:endParaRPr lang="en-GB" sz="2800" dirty="0"/>
          </a:p>
        </p:txBody>
      </p:sp>
      <p:sp>
        <p:nvSpPr>
          <p:cNvPr id="11" name="TextBox 10">
            <a:extLst>
              <a:ext uri="{FF2B5EF4-FFF2-40B4-BE49-F238E27FC236}">
                <a16:creationId xmlns:a16="http://schemas.microsoft.com/office/drawing/2014/main" id="{6A515468-3EB1-11C9-5FCC-9E2826168087}"/>
              </a:ext>
            </a:extLst>
          </p:cNvPr>
          <p:cNvSpPr txBox="1"/>
          <p:nvPr/>
        </p:nvSpPr>
        <p:spPr>
          <a:xfrm>
            <a:off x="4608546" y="2284742"/>
            <a:ext cx="3014564" cy="4154984"/>
          </a:xfrm>
          <a:prstGeom prst="rect">
            <a:avLst/>
          </a:prstGeom>
          <a:noFill/>
        </p:spPr>
        <p:txBody>
          <a:bodyPr wrap="square">
            <a:spAutoFit/>
          </a:bodyPr>
          <a:lstStyle/>
          <a:p>
            <a:r>
              <a:rPr lang="en-GB" sz="2400" dirty="0"/>
              <a:t>Geography </a:t>
            </a:r>
          </a:p>
          <a:p>
            <a:r>
              <a:rPr lang="en-GB" sz="2400" dirty="0"/>
              <a:t>History </a:t>
            </a:r>
          </a:p>
          <a:p>
            <a:r>
              <a:rPr lang="en-GB" sz="2400" dirty="0"/>
              <a:t>Music </a:t>
            </a:r>
          </a:p>
          <a:p>
            <a:r>
              <a:rPr lang="en-GB" sz="2400" dirty="0"/>
              <a:t>PE- GCSE</a:t>
            </a:r>
          </a:p>
          <a:p>
            <a:r>
              <a:rPr lang="en-GB" sz="2400" dirty="0"/>
              <a:t>Photography </a:t>
            </a:r>
          </a:p>
          <a:p>
            <a:r>
              <a:rPr lang="en-GB" sz="2400" dirty="0"/>
              <a:t>Religious studies </a:t>
            </a:r>
          </a:p>
          <a:p>
            <a:r>
              <a:rPr lang="en-GB" sz="2400" dirty="0">
                <a:solidFill>
                  <a:srgbClr val="FF00FF"/>
                </a:solidFill>
              </a:rPr>
              <a:t>Sociology </a:t>
            </a:r>
          </a:p>
          <a:p>
            <a:r>
              <a:rPr lang="en-GB" sz="2400" dirty="0"/>
              <a:t>Spanish </a:t>
            </a:r>
          </a:p>
          <a:p>
            <a:r>
              <a:rPr lang="en-GB" sz="2400" dirty="0"/>
              <a:t>Sports Studies </a:t>
            </a:r>
          </a:p>
          <a:p>
            <a:r>
              <a:rPr lang="en-GB" sz="2400" dirty="0"/>
              <a:t>Travel and Tourism </a:t>
            </a:r>
          </a:p>
          <a:p>
            <a:r>
              <a:rPr lang="en-GB" sz="2400" dirty="0"/>
              <a:t>Textiles* </a:t>
            </a:r>
          </a:p>
        </p:txBody>
      </p:sp>
      <p:sp>
        <p:nvSpPr>
          <p:cNvPr id="12" name="TextBox 11">
            <a:extLst>
              <a:ext uri="{FF2B5EF4-FFF2-40B4-BE49-F238E27FC236}">
                <a16:creationId xmlns:a16="http://schemas.microsoft.com/office/drawing/2014/main" id="{A6C46A60-5A7F-9962-5A5A-21F6C0B42382}"/>
              </a:ext>
            </a:extLst>
          </p:cNvPr>
          <p:cNvSpPr txBox="1"/>
          <p:nvPr/>
        </p:nvSpPr>
        <p:spPr>
          <a:xfrm>
            <a:off x="7773020" y="2935124"/>
            <a:ext cx="4192712" cy="3416320"/>
          </a:xfrm>
          <a:prstGeom prst="rect">
            <a:avLst/>
          </a:prstGeom>
          <a:solidFill>
            <a:schemeClr val="tx1"/>
          </a:solidFill>
          <a:ln w="28575">
            <a:solidFill>
              <a:schemeClr val="bg2">
                <a:lumMod val="75000"/>
                <a:lumOff val="25000"/>
              </a:schemeClr>
            </a:solidFill>
          </a:ln>
        </p:spPr>
        <p:txBody>
          <a:bodyPr wrap="square" rtlCol="0">
            <a:spAutoFit/>
          </a:bodyPr>
          <a:lstStyle/>
          <a:p>
            <a:r>
              <a:rPr lang="en-GB" dirty="0">
                <a:solidFill>
                  <a:srgbClr val="002060"/>
                </a:solidFill>
              </a:rPr>
              <a:t>4 new subject this year! </a:t>
            </a:r>
          </a:p>
          <a:p>
            <a:endParaRPr lang="en-GB" dirty="0">
              <a:solidFill>
                <a:srgbClr val="002060"/>
              </a:solidFill>
            </a:endParaRPr>
          </a:p>
          <a:p>
            <a:r>
              <a:rPr lang="en-GB" dirty="0">
                <a:solidFill>
                  <a:srgbClr val="002060"/>
                </a:solidFill>
              </a:rPr>
              <a:t>You have free choice of these options, and we will make every effort to ensure you are granted your first-choice options where possible. This is why it is important to put reserve choices. </a:t>
            </a:r>
          </a:p>
          <a:p>
            <a:endParaRPr lang="en-GB" dirty="0">
              <a:solidFill>
                <a:srgbClr val="002060"/>
              </a:solidFill>
            </a:endParaRPr>
          </a:p>
          <a:p>
            <a:r>
              <a:rPr lang="en-GB" dirty="0">
                <a:solidFill>
                  <a:srgbClr val="002060"/>
                </a:solidFill>
              </a:rPr>
              <a:t>You can not choose Art and Textiles as they are the same qualification just in different mediums. </a:t>
            </a:r>
          </a:p>
          <a:p>
            <a:endParaRPr lang="en-GB" dirty="0">
              <a:solidFill>
                <a:srgbClr val="002060"/>
              </a:solidFill>
            </a:endParaRPr>
          </a:p>
        </p:txBody>
      </p:sp>
    </p:spTree>
    <p:extLst>
      <p:ext uri="{BB962C8B-B14F-4D97-AF65-F5344CB8AC3E}">
        <p14:creationId xmlns:p14="http://schemas.microsoft.com/office/powerpoint/2010/main" val="425004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3EE8-E6F0-4DAA-036D-6822A1C5B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C82CF-8DA2-CA96-57BE-E3CB7F1D80DE}"/>
              </a:ext>
            </a:extLst>
          </p:cNvPr>
          <p:cNvSpPr>
            <a:spLocks noGrp="1"/>
          </p:cNvSpPr>
          <p:nvPr>
            <p:ph type="title"/>
          </p:nvPr>
        </p:nvSpPr>
        <p:spPr/>
        <p:txBody>
          <a:bodyPr/>
          <a:lstStyle/>
          <a:p>
            <a:r>
              <a:rPr lang="en-GB" dirty="0"/>
              <a:t>What if I’m are not sure?</a:t>
            </a:r>
          </a:p>
        </p:txBody>
      </p:sp>
      <p:sp>
        <p:nvSpPr>
          <p:cNvPr id="3" name="Content Placeholder 2">
            <a:extLst>
              <a:ext uri="{FF2B5EF4-FFF2-40B4-BE49-F238E27FC236}">
                <a16:creationId xmlns:a16="http://schemas.microsoft.com/office/drawing/2014/main" id="{F51B2D1E-5CC7-B4C6-5C18-7577F09D8518}"/>
              </a:ext>
            </a:extLst>
          </p:cNvPr>
          <p:cNvSpPr>
            <a:spLocks noGrp="1"/>
          </p:cNvSpPr>
          <p:nvPr>
            <p:ph idx="1"/>
          </p:nvPr>
        </p:nvSpPr>
        <p:spPr>
          <a:xfrm>
            <a:off x="283276" y="3030877"/>
            <a:ext cx="12004615" cy="4530178"/>
          </a:xfrm>
        </p:spPr>
        <p:txBody>
          <a:bodyPr>
            <a:normAutofit/>
          </a:bodyPr>
          <a:lstStyle/>
          <a:p>
            <a:pPr marL="0" indent="0" algn="l">
              <a:buNone/>
            </a:pPr>
            <a:r>
              <a:rPr lang="en-GB" sz="3200" dirty="0"/>
              <a:t>Ask your teachers, tutors, house team or any of the leadership team. </a:t>
            </a:r>
          </a:p>
          <a:p>
            <a:pPr marL="0" indent="0" algn="l">
              <a:buNone/>
            </a:pPr>
            <a:r>
              <a:rPr lang="en-GB" sz="3200" dirty="0"/>
              <a:t>If you have any questions about careers please contact Mrs Munoz.</a:t>
            </a:r>
          </a:p>
          <a:p>
            <a:pPr marL="0" indent="0" algn="l">
              <a:buNone/>
            </a:pPr>
            <a:r>
              <a:rPr lang="en-GB" sz="3200" dirty="0"/>
              <a:t>If you have any questions about options please contact Mrs Firth.</a:t>
            </a:r>
          </a:p>
          <a:p>
            <a:pPr marL="0" indent="0" algn="l">
              <a:buNone/>
            </a:pPr>
            <a:br>
              <a:rPr lang="en-GB" dirty="0">
                <a:effectLst/>
              </a:rPr>
            </a:br>
            <a:endParaRPr lang="en-GB" dirty="0"/>
          </a:p>
        </p:txBody>
      </p:sp>
    </p:spTree>
    <p:extLst>
      <p:ext uri="{BB962C8B-B14F-4D97-AF65-F5344CB8AC3E}">
        <p14:creationId xmlns:p14="http://schemas.microsoft.com/office/powerpoint/2010/main" val="5619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54AA0-A904-C4F5-7E5B-0C1512256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3E630-3452-E584-5A49-C6728987F29F}"/>
              </a:ext>
            </a:extLst>
          </p:cNvPr>
          <p:cNvSpPr>
            <a:spLocks noGrp="1"/>
          </p:cNvSpPr>
          <p:nvPr>
            <p:ph type="title"/>
          </p:nvPr>
        </p:nvSpPr>
        <p:spPr>
          <a:xfrm>
            <a:off x="5471727" y="299661"/>
            <a:ext cx="9241221" cy="1325563"/>
          </a:xfrm>
        </p:spPr>
        <p:txBody>
          <a:bodyPr anchor="ctr">
            <a:normAutofit/>
          </a:bodyPr>
          <a:lstStyle/>
          <a:p>
            <a:r>
              <a:rPr lang="en-GB" dirty="0"/>
              <a:t>Options form</a:t>
            </a:r>
          </a:p>
        </p:txBody>
      </p:sp>
      <p:sp>
        <p:nvSpPr>
          <p:cNvPr id="3" name="Content Placeholder 2">
            <a:extLst>
              <a:ext uri="{FF2B5EF4-FFF2-40B4-BE49-F238E27FC236}">
                <a16:creationId xmlns:a16="http://schemas.microsoft.com/office/drawing/2014/main" id="{2191E082-FD81-68A8-13A6-878536A7120E}"/>
              </a:ext>
            </a:extLst>
          </p:cNvPr>
          <p:cNvSpPr>
            <a:spLocks noGrp="1"/>
          </p:cNvSpPr>
          <p:nvPr>
            <p:ph sz="half" idx="1"/>
          </p:nvPr>
        </p:nvSpPr>
        <p:spPr>
          <a:xfrm>
            <a:off x="838200" y="2312276"/>
            <a:ext cx="5181600" cy="3864687"/>
          </a:xfrm>
        </p:spPr>
        <p:txBody>
          <a:bodyPr>
            <a:normAutofit/>
          </a:bodyPr>
          <a:lstStyle/>
          <a:p>
            <a:pPr marL="0" indent="0">
              <a:buNone/>
            </a:pPr>
            <a:br>
              <a:rPr lang="en-GB" dirty="0">
                <a:effectLst/>
              </a:rPr>
            </a:br>
            <a:endParaRPr lang="en-GB"/>
          </a:p>
        </p:txBody>
      </p:sp>
      <p:sp>
        <p:nvSpPr>
          <p:cNvPr id="6" name="TextBox 5">
            <a:extLst>
              <a:ext uri="{FF2B5EF4-FFF2-40B4-BE49-F238E27FC236}">
                <a16:creationId xmlns:a16="http://schemas.microsoft.com/office/drawing/2014/main" id="{80DA8648-E50B-BFC3-D7A3-4CE63D9D15D5}"/>
              </a:ext>
            </a:extLst>
          </p:cNvPr>
          <p:cNvSpPr txBox="1"/>
          <p:nvPr/>
        </p:nvSpPr>
        <p:spPr>
          <a:xfrm>
            <a:off x="5232967" y="2837789"/>
            <a:ext cx="6612394" cy="3477875"/>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form requires you to fill in some personal details, and then select your option choices depending on your pathway. </a:t>
            </a:r>
          </a:p>
          <a:p>
            <a:pPr marL="342900" indent="-342900">
              <a:buFont typeface="Arial" panose="020B0604020202020204" pitchFamily="34" charset="0"/>
              <a:buChar char="•"/>
            </a:pPr>
            <a:r>
              <a:rPr lang="en-GB" sz="2000" dirty="0"/>
              <a:t>All pupils will choose between History and Geography. </a:t>
            </a:r>
          </a:p>
          <a:p>
            <a:pPr marL="342900" indent="-342900">
              <a:buFont typeface="Arial" panose="020B0604020202020204" pitchFamily="34" charset="0"/>
              <a:buChar char="•"/>
            </a:pPr>
            <a:r>
              <a:rPr lang="en-GB" sz="2000" dirty="0"/>
              <a:t>Most pupils will choose a language. </a:t>
            </a:r>
          </a:p>
          <a:p>
            <a:pPr marL="342900" indent="-342900">
              <a:buFont typeface="Arial" panose="020B0604020202020204" pitchFamily="34" charset="0"/>
              <a:buChar char="•"/>
            </a:pPr>
            <a:r>
              <a:rPr lang="en-GB" sz="2000" dirty="0"/>
              <a:t>All pupils will have free choice of two options. </a:t>
            </a:r>
          </a:p>
          <a:p>
            <a:pPr marL="342900" indent="-342900">
              <a:buFont typeface="Arial" panose="020B0604020202020204" pitchFamily="34" charset="0"/>
              <a:buChar char="•"/>
            </a:pPr>
            <a:r>
              <a:rPr lang="en-GB" sz="2000" dirty="0"/>
              <a:t>Pupils are asked to give their two main choices and then two reserve choices. </a:t>
            </a:r>
          </a:p>
          <a:p>
            <a:pPr marL="342900" indent="-342900">
              <a:buFont typeface="Arial" panose="020B0604020202020204" pitchFamily="34" charset="0"/>
              <a:buChar char="•"/>
            </a:pPr>
            <a:r>
              <a:rPr lang="en-GB" sz="2000" dirty="0"/>
              <a:t>While we always do our best to give pupils their top choices this isn’t always possible, in this case we will use their reserve choices. </a:t>
            </a:r>
          </a:p>
        </p:txBody>
      </p:sp>
      <p:pic>
        <p:nvPicPr>
          <p:cNvPr id="7" name="Picture 6">
            <a:extLst>
              <a:ext uri="{FF2B5EF4-FFF2-40B4-BE49-F238E27FC236}">
                <a16:creationId xmlns:a16="http://schemas.microsoft.com/office/drawing/2014/main" id="{796E4570-E545-9680-F654-3EBD00440D65}"/>
              </a:ext>
            </a:extLst>
          </p:cNvPr>
          <p:cNvPicPr>
            <a:picLocks noChangeAspect="1"/>
          </p:cNvPicPr>
          <p:nvPr/>
        </p:nvPicPr>
        <p:blipFill>
          <a:blip r:embed="rId3"/>
          <a:stretch>
            <a:fillRect/>
          </a:stretch>
        </p:blipFill>
        <p:spPr>
          <a:xfrm>
            <a:off x="158173" y="167951"/>
            <a:ext cx="4564794" cy="6568849"/>
          </a:xfrm>
          <a:prstGeom prst="rect">
            <a:avLst/>
          </a:prstGeom>
        </p:spPr>
      </p:pic>
    </p:spTree>
    <p:extLst>
      <p:ext uri="{BB962C8B-B14F-4D97-AF65-F5344CB8AC3E}">
        <p14:creationId xmlns:p14="http://schemas.microsoft.com/office/powerpoint/2010/main" val="238150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C474-1D88-DE82-458F-351680097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DB194-396F-7AC0-E0EF-086A048ED79A}"/>
              </a:ext>
            </a:extLst>
          </p:cNvPr>
          <p:cNvSpPr>
            <a:spLocks noGrp="1"/>
          </p:cNvSpPr>
          <p:nvPr>
            <p:ph type="title"/>
          </p:nvPr>
        </p:nvSpPr>
        <p:spPr/>
        <p:txBody>
          <a:bodyPr/>
          <a:lstStyle/>
          <a:p>
            <a:r>
              <a:rPr lang="en-GB" dirty="0"/>
              <a:t>Options process 2025</a:t>
            </a:r>
          </a:p>
        </p:txBody>
      </p:sp>
      <p:sp>
        <p:nvSpPr>
          <p:cNvPr id="3" name="Content Placeholder 2">
            <a:extLst>
              <a:ext uri="{FF2B5EF4-FFF2-40B4-BE49-F238E27FC236}">
                <a16:creationId xmlns:a16="http://schemas.microsoft.com/office/drawing/2014/main" id="{12DA20E4-34B7-47BB-20B2-C049E992C19D}"/>
              </a:ext>
            </a:extLst>
          </p:cNvPr>
          <p:cNvSpPr>
            <a:spLocks noGrp="1"/>
          </p:cNvSpPr>
          <p:nvPr>
            <p:ph idx="1"/>
          </p:nvPr>
        </p:nvSpPr>
        <p:spPr>
          <a:xfrm>
            <a:off x="164387" y="2240696"/>
            <a:ext cx="11836685" cy="4519700"/>
          </a:xfrm>
        </p:spPr>
        <p:txBody>
          <a:bodyPr>
            <a:normAutofit lnSpcReduction="10000"/>
          </a:bodyPr>
          <a:lstStyle/>
          <a:p>
            <a:r>
              <a:rPr lang="en-GB" sz="2400" b="1" dirty="0">
                <a:latin typeface="Aptos" panose="020B0004020202020204" pitchFamily="34" charset="0"/>
              </a:rPr>
              <a:t>Careers Assemblies </a:t>
            </a:r>
            <a:r>
              <a:rPr lang="en-GB" sz="2400" dirty="0">
                <a:latin typeface="Aptos" panose="020B0004020202020204" pitchFamily="34" charset="0"/>
              </a:rPr>
              <a:t>week commencing 3rd March</a:t>
            </a:r>
          </a:p>
          <a:p>
            <a:r>
              <a:rPr lang="en-GB" sz="2400" b="1" dirty="0">
                <a:latin typeface="Aptos" panose="020B0004020202020204" pitchFamily="34" charset="0"/>
              </a:rPr>
              <a:t>Option subject Assemblies </a:t>
            </a:r>
            <a:r>
              <a:rPr lang="en-GB" sz="2400" dirty="0">
                <a:latin typeface="Aptos" panose="020B0004020202020204" pitchFamily="34" charset="0"/>
              </a:rPr>
              <a:t>week commencing 10th March</a:t>
            </a:r>
          </a:p>
          <a:p>
            <a:pPr>
              <a:lnSpc>
                <a:spcPct val="107000"/>
              </a:lnSpc>
              <a:spcAft>
                <a:spcPts val="800"/>
              </a:spcAf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Options Evening Thursday 13</a:t>
            </a:r>
            <a:r>
              <a:rPr lang="en-GB" sz="2400" b="1"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 March- </a:t>
            </a:r>
            <a:r>
              <a:rPr lang="en-GB" sz="2400" b="1" kern="100" dirty="0">
                <a:latin typeface="Aptos" panose="020B0004020202020204" pitchFamily="34" charset="0"/>
                <a:ea typeface="Aptos" panose="020B0004020202020204" pitchFamily="34" charset="0"/>
                <a:cs typeface="Times New Roman" panose="02020603050405020304" pitchFamily="18" charset="0"/>
              </a:rPr>
              <a:t>6-7.00</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pm</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Fortnight commencing 17</a:t>
            </a:r>
            <a:r>
              <a:rPr lang="en-GB" sz="2400" b="1"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 March</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 All pupils will have a 1:1 meeting with a member of their </a:t>
            </a:r>
            <a:r>
              <a:rPr lang="en-GB" sz="2400" kern="100" dirty="0">
                <a:latin typeface="Aptos" panose="020B0004020202020204" pitchFamily="34" charset="0"/>
                <a:ea typeface="Aptos" panose="020B0004020202020204" pitchFamily="34" charset="0"/>
                <a:cs typeface="Times New Roman" panose="02020603050405020304" pitchFamily="18" charset="0"/>
              </a:rPr>
              <a:t>tutor</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team to discuss their option choices, to help guide and support them, ensuring they have made the right decisions for them. </a:t>
            </a:r>
          </a:p>
          <a:p>
            <a:pPr>
              <a:lnSpc>
                <a:spcPct val="107000"/>
              </a:lnSpc>
              <a:spcAft>
                <a:spcPts val="800"/>
              </a:spcAf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Year 9 parents evening Thursday 27st March</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 3.30-6.30pm- An opportunity to pre-book appointments to discuss your progress with all your teachers. </a:t>
            </a:r>
          </a:p>
          <a:p>
            <a:pPr>
              <a:lnSpc>
                <a:spcPct val="107000"/>
              </a:lnSpc>
              <a:spcAft>
                <a:spcPts val="800"/>
              </a:spcAft>
            </a:pPr>
            <a:r>
              <a:rPr lang="en-GB" sz="2400" b="1" kern="100" dirty="0">
                <a:latin typeface="Aptos" panose="020B0004020202020204" pitchFamily="34" charset="0"/>
                <a:ea typeface="Aptos" panose="020B0004020202020204" pitchFamily="34" charset="0"/>
                <a:cs typeface="Times New Roman" panose="02020603050405020304" pitchFamily="18" charset="0"/>
              </a:rPr>
              <a:t>Friday</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 28</a:t>
            </a:r>
            <a:r>
              <a:rPr lang="en-GB" sz="2400" b="1"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 March</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Options form deadline. </a:t>
            </a:r>
          </a:p>
          <a:p>
            <a:endParaRPr lang="en-US" dirty="0"/>
          </a:p>
        </p:txBody>
      </p:sp>
    </p:spTree>
    <p:extLst>
      <p:ext uri="{BB962C8B-B14F-4D97-AF65-F5344CB8AC3E}">
        <p14:creationId xmlns:p14="http://schemas.microsoft.com/office/powerpoint/2010/main" val="92637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7979-051F-3FBB-5406-34EB4F857068}"/>
              </a:ext>
            </a:extLst>
          </p:cNvPr>
          <p:cNvSpPr>
            <a:spLocks noGrp="1"/>
          </p:cNvSpPr>
          <p:nvPr>
            <p:ph type="title"/>
          </p:nvPr>
        </p:nvSpPr>
        <p:spPr/>
        <p:txBody>
          <a:bodyPr/>
          <a:lstStyle/>
          <a:p>
            <a:r>
              <a:rPr lang="en-GB" dirty="0"/>
              <a:t>What next?</a:t>
            </a:r>
          </a:p>
        </p:txBody>
      </p:sp>
      <p:sp>
        <p:nvSpPr>
          <p:cNvPr id="3" name="Content Placeholder 2">
            <a:extLst>
              <a:ext uri="{FF2B5EF4-FFF2-40B4-BE49-F238E27FC236}">
                <a16:creationId xmlns:a16="http://schemas.microsoft.com/office/drawing/2014/main" id="{AA9ADC38-CC68-0727-740C-E15B9C22DE2E}"/>
              </a:ext>
            </a:extLst>
          </p:cNvPr>
          <p:cNvSpPr>
            <a:spLocks noGrp="1"/>
          </p:cNvSpPr>
          <p:nvPr>
            <p:ph idx="1"/>
          </p:nvPr>
        </p:nvSpPr>
        <p:spPr>
          <a:xfrm>
            <a:off x="283277" y="2250041"/>
            <a:ext cx="10978055" cy="4530178"/>
          </a:xfrm>
        </p:spPr>
        <p:txBody>
          <a:bodyPr>
            <a:normAutofit/>
          </a:bodyPr>
          <a:lstStyle/>
          <a:p>
            <a:pPr marL="0" indent="0" algn="l">
              <a:buNone/>
            </a:pPr>
            <a:endParaRPr lang="en-GB" sz="3200" dirty="0"/>
          </a:p>
          <a:p>
            <a:pPr marL="0" indent="0" algn="l">
              <a:buNone/>
            </a:pPr>
            <a:br>
              <a:rPr lang="en-GB" dirty="0">
                <a:effectLst/>
              </a:rPr>
            </a:br>
            <a:endParaRPr lang="en-GB" dirty="0"/>
          </a:p>
        </p:txBody>
      </p:sp>
      <p:sp>
        <p:nvSpPr>
          <p:cNvPr id="8" name="TextBox 7">
            <a:extLst>
              <a:ext uri="{FF2B5EF4-FFF2-40B4-BE49-F238E27FC236}">
                <a16:creationId xmlns:a16="http://schemas.microsoft.com/office/drawing/2014/main" id="{14899029-8659-A312-51E5-1B3A8A707982}"/>
              </a:ext>
            </a:extLst>
          </p:cNvPr>
          <p:cNvSpPr txBox="1"/>
          <p:nvPr/>
        </p:nvSpPr>
        <p:spPr>
          <a:xfrm>
            <a:off x="0" y="2671282"/>
            <a:ext cx="12011592" cy="4462760"/>
          </a:xfrm>
          <a:prstGeom prst="rect">
            <a:avLst/>
          </a:prstGeom>
          <a:noFill/>
        </p:spPr>
        <p:txBody>
          <a:bodyPr wrap="square" rtlCol="0">
            <a:spAutoFit/>
          </a:bodyPr>
          <a:lstStyle/>
          <a:p>
            <a:pPr marL="457200" indent="-457200">
              <a:buFont typeface="Arial" panose="020B0604020202020204" pitchFamily="34" charset="0"/>
              <a:buChar char="•"/>
            </a:pPr>
            <a:r>
              <a:rPr lang="en-GB" sz="2800" dirty="0"/>
              <a:t>This evening – Collect your options pack and talk to the subject leaders and pupils representing the subjects you are interested in opting for.</a:t>
            </a:r>
          </a:p>
          <a:p>
            <a:pPr marL="457200" indent="-457200">
              <a:buFont typeface="Arial" panose="020B0604020202020204" pitchFamily="34" charset="0"/>
              <a:buChar char="•"/>
            </a:pPr>
            <a:r>
              <a:rPr lang="en-GB" sz="2800" dirty="0"/>
              <a:t>Look up the college courses or apprenticeships you are interested in and check the course requirements.</a:t>
            </a:r>
          </a:p>
          <a:p>
            <a:pPr marL="457200" indent="-457200">
              <a:buFont typeface="Arial" panose="020B0604020202020204" pitchFamily="34" charset="0"/>
              <a:buChar char="•"/>
            </a:pPr>
            <a:r>
              <a:rPr lang="en-GB" sz="2800" dirty="0"/>
              <a:t>Talk to your; parents and families, tutors and house teams to make sure you are making the right choices for you.</a:t>
            </a:r>
          </a:p>
          <a:p>
            <a:pPr marL="457200" indent="-457200">
              <a:buFont typeface="Arial" panose="020B0604020202020204" pitchFamily="34" charset="0"/>
              <a:buChar char="•"/>
            </a:pPr>
            <a:r>
              <a:rPr lang="en-GB" sz="2800" dirty="0"/>
              <a:t>Complete your options form and get it signed by a parent, tutor and a member of your house team in your 1:1 meeting.</a:t>
            </a:r>
          </a:p>
          <a:p>
            <a:pPr marL="457200" indent="-457200">
              <a:buFont typeface="Arial" panose="020B0604020202020204" pitchFamily="34" charset="0"/>
              <a:buChar char="•"/>
            </a:pPr>
            <a:r>
              <a:rPr lang="en-GB" sz="2800" dirty="0"/>
              <a:t>Hand your completed form to your tutor by the deadline of 28</a:t>
            </a:r>
            <a:r>
              <a:rPr lang="en-GB" sz="2800" baseline="30000" dirty="0"/>
              <a:t>th</a:t>
            </a:r>
            <a:r>
              <a:rPr lang="en-GB" sz="2800" dirty="0"/>
              <a:t> March.</a:t>
            </a:r>
          </a:p>
          <a:p>
            <a:endParaRPr lang="en-GB" sz="3200" dirty="0"/>
          </a:p>
        </p:txBody>
      </p:sp>
    </p:spTree>
    <p:extLst>
      <p:ext uri="{BB962C8B-B14F-4D97-AF65-F5344CB8AC3E}">
        <p14:creationId xmlns:p14="http://schemas.microsoft.com/office/powerpoint/2010/main" val="51783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7339-1653-9E5B-9BC1-17D36B707A84}"/>
              </a:ext>
            </a:extLst>
          </p:cNvPr>
          <p:cNvSpPr>
            <a:spLocks noGrp="1"/>
          </p:cNvSpPr>
          <p:nvPr>
            <p:ph type="ctrTitle"/>
          </p:nvPr>
        </p:nvSpPr>
        <p:spPr>
          <a:xfrm>
            <a:off x="496584" y="116371"/>
            <a:ext cx="9144000" cy="1298894"/>
          </a:xfrm>
        </p:spPr>
        <p:txBody>
          <a:bodyPr>
            <a:normAutofit/>
          </a:bodyPr>
          <a:lstStyle/>
          <a:p>
            <a:r>
              <a:rPr lang="en-GB" sz="8800" dirty="0"/>
              <a:t>Options</a:t>
            </a:r>
          </a:p>
        </p:txBody>
      </p:sp>
      <p:sp>
        <p:nvSpPr>
          <p:cNvPr id="3" name="Subtitle 2">
            <a:extLst>
              <a:ext uri="{FF2B5EF4-FFF2-40B4-BE49-F238E27FC236}">
                <a16:creationId xmlns:a16="http://schemas.microsoft.com/office/drawing/2014/main" id="{61448702-88FD-CFBA-0DE2-D5419E6E1A2D}"/>
              </a:ext>
            </a:extLst>
          </p:cNvPr>
          <p:cNvSpPr>
            <a:spLocks noGrp="1"/>
          </p:cNvSpPr>
          <p:nvPr>
            <p:ph type="subTitle" idx="1"/>
          </p:nvPr>
        </p:nvSpPr>
        <p:spPr>
          <a:xfrm>
            <a:off x="-1219201" y="3229296"/>
            <a:ext cx="9144000" cy="1596183"/>
          </a:xfrm>
        </p:spPr>
        <p:txBody>
          <a:bodyPr>
            <a:normAutofit fontScale="92500" lnSpcReduction="10000"/>
          </a:bodyPr>
          <a:lstStyle/>
          <a:p>
            <a:r>
              <a:rPr lang="en-GB" sz="7200" dirty="0"/>
              <a:t>Year 9  </a:t>
            </a:r>
          </a:p>
          <a:p>
            <a:r>
              <a:rPr lang="en-GB" sz="4800" dirty="0"/>
              <a:t>13.3.25</a:t>
            </a:r>
          </a:p>
        </p:txBody>
      </p:sp>
      <p:pic>
        <p:nvPicPr>
          <p:cNvPr id="4" name="Picture 3">
            <a:extLst>
              <a:ext uri="{FF2B5EF4-FFF2-40B4-BE49-F238E27FC236}">
                <a16:creationId xmlns:a16="http://schemas.microsoft.com/office/drawing/2014/main" id="{5198783D-3AF6-4D48-9926-B1AC0FBC3219}"/>
              </a:ext>
            </a:extLst>
          </p:cNvPr>
          <p:cNvPicPr>
            <a:picLocks noChangeAspect="1"/>
          </p:cNvPicPr>
          <p:nvPr/>
        </p:nvPicPr>
        <p:blipFill>
          <a:blip r:embed="rId3"/>
          <a:stretch>
            <a:fillRect/>
          </a:stretch>
        </p:blipFill>
        <p:spPr>
          <a:xfrm>
            <a:off x="6575342" y="3159089"/>
            <a:ext cx="4571445" cy="2473077"/>
          </a:xfrm>
          <a:prstGeom prst="rect">
            <a:avLst/>
          </a:prstGeom>
        </p:spPr>
      </p:pic>
    </p:spTree>
    <p:extLst>
      <p:ext uri="{BB962C8B-B14F-4D97-AF65-F5344CB8AC3E}">
        <p14:creationId xmlns:p14="http://schemas.microsoft.com/office/powerpoint/2010/main" val="179551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7FCB-5D54-7579-EDC3-EB40A796BFD7}"/>
              </a:ext>
            </a:extLst>
          </p:cNvPr>
          <p:cNvSpPr>
            <a:spLocks noGrp="1"/>
          </p:cNvSpPr>
          <p:nvPr>
            <p:ph type="title"/>
          </p:nvPr>
        </p:nvSpPr>
        <p:spPr/>
        <p:txBody>
          <a:bodyPr/>
          <a:lstStyle/>
          <a:p>
            <a:r>
              <a:rPr lang="en-GB" dirty="0"/>
              <a:t>Mayfield Curriculum Intent</a:t>
            </a:r>
          </a:p>
        </p:txBody>
      </p:sp>
      <p:sp>
        <p:nvSpPr>
          <p:cNvPr id="3" name="Content Placeholder 2">
            <a:extLst>
              <a:ext uri="{FF2B5EF4-FFF2-40B4-BE49-F238E27FC236}">
                <a16:creationId xmlns:a16="http://schemas.microsoft.com/office/drawing/2014/main" id="{9134C11E-C018-4BF5-E620-3B75ADBBC473}"/>
              </a:ext>
            </a:extLst>
          </p:cNvPr>
          <p:cNvSpPr>
            <a:spLocks noGrp="1"/>
          </p:cNvSpPr>
          <p:nvPr>
            <p:ph idx="1"/>
          </p:nvPr>
        </p:nvSpPr>
        <p:spPr>
          <a:xfrm>
            <a:off x="164387" y="2240696"/>
            <a:ext cx="11836685" cy="4519700"/>
          </a:xfrm>
        </p:spPr>
        <p:txBody>
          <a:bodyPr>
            <a:normAutofit/>
          </a:bodyPr>
          <a:lstStyle/>
          <a:p>
            <a:pPr marL="0" indent="0">
              <a:lnSpc>
                <a:spcPct val="107000"/>
              </a:lnSpc>
              <a:spcAft>
                <a:spcPts val="400"/>
              </a:spcAft>
              <a:buNone/>
            </a:pPr>
            <a:r>
              <a:rPr lang="en-GB" sz="2800" b="0" dirty="0">
                <a:effectLst/>
                <a:latin typeface="Arial" panose="020B0604020202020204" pitchFamily="34" charset="0"/>
                <a:ea typeface="Arial" panose="020B0604020202020204" pitchFamily="34" charset="0"/>
              </a:rPr>
              <a:t>We believe that our school motto, </a:t>
            </a:r>
            <a:r>
              <a:rPr lang="en-GB" sz="2800" b="1" dirty="0">
                <a:effectLst/>
                <a:latin typeface="Arial" panose="020B0604020202020204" pitchFamily="34" charset="0"/>
                <a:ea typeface="Arial" panose="020B0604020202020204" pitchFamily="34" charset="0"/>
              </a:rPr>
              <a:t>Believe. Achieve. Succeed, </a:t>
            </a:r>
            <a:r>
              <a:rPr lang="en-GB" sz="2800" b="0" dirty="0">
                <a:effectLst/>
                <a:latin typeface="Arial" panose="020B0604020202020204" pitchFamily="34" charset="0"/>
                <a:ea typeface="Arial" panose="020B0604020202020204" pitchFamily="34" charset="0"/>
              </a:rPr>
              <a:t>gives everyone within our school community a sense of direction, identity, and purpose. It helps us all:</a:t>
            </a:r>
            <a:endParaRPr lang="en-GB" sz="2800" b="1" dirty="0">
              <a:effectLst/>
              <a:latin typeface="Arial" panose="020B0604020202020204" pitchFamily="34" charset="0"/>
              <a:ea typeface="Arial" panose="020B0604020202020204" pitchFamily="34" charset="0"/>
            </a:endParaRPr>
          </a:p>
          <a:p>
            <a:pPr marL="342900" indent="-342900">
              <a:lnSpc>
                <a:spcPct val="107000"/>
              </a:lnSpc>
              <a:spcAft>
                <a:spcPts val="400"/>
              </a:spcAft>
              <a:buFont typeface="Arial" panose="020B0604020202020204" pitchFamily="34" charset="0"/>
              <a:buChar char="•"/>
            </a:pPr>
            <a:r>
              <a:rPr lang="en-GB" sz="2800" b="1" dirty="0">
                <a:effectLst/>
                <a:latin typeface="Arial" panose="020B0604020202020204" pitchFamily="34" charset="0"/>
                <a:ea typeface="Arial" panose="020B0604020202020204" pitchFamily="34" charset="0"/>
              </a:rPr>
              <a:t>To believe in ourselves, our own abilities, in other people and the world around us. </a:t>
            </a:r>
          </a:p>
          <a:p>
            <a:pPr marL="342900" indent="-342900">
              <a:lnSpc>
                <a:spcPct val="107000"/>
              </a:lnSpc>
              <a:spcAft>
                <a:spcPts val="400"/>
              </a:spcAft>
              <a:buFont typeface="Arial" panose="020B0604020202020204" pitchFamily="34" charset="0"/>
              <a:buChar char="•"/>
            </a:pPr>
            <a:r>
              <a:rPr lang="en-GB" sz="2800" b="1" dirty="0">
                <a:effectLst/>
                <a:latin typeface="Arial" panose="020B0604020202020204" pitchFamily="34" charset="0"/>
                <a:ea typeface="Arial" panose="020B0604020202020204" pitchFamily="34" charset="0"/>
              </a:rPr>
              <a:t>To achieve our full potential by successfully reaching our goals through effort, skill and confidence.</a:t>
            </a:r>
          </a:p>
          <a:p>
            <a:pPr marL="342900" indent="-342900">
              <a:lnSpc>
                <a:spcPct val="107000"/>
              </a:lnSpc>
              <a:spcAft>
                <a:spcPts val="400"/>
              </a:spcAft>
              <a:buFont typeface="Arial" panose="020B0604020202020204" pitchFamily="34" charset="0"/>
              <a:buChar char="•"/>
            </a:pPr>
            <a:r>
              <a:rPr lang="en-GB" sz="2800" b="1" dirty="0">
                <a:effectLst/>
                <a:latin typeface="Arial" panose="020B0604020202020204" pitchFamily="34" charset="0"/>
                <a:ea typeface="Arial" panose="020B0604020202020204" pitchFamily="34" charset="0"/>
              </a:rPr>
              <a:t>To succeed in becoming the person we want to be.</a:t>
            </a:r>
          </a:p>
          <a:p>
            <a:endParaRPr lang="en-US" dirty="0"/>
          </a:p>
        </p:txBody>
      </p:sp>
    </p:spTree>
    <p:extLst>
      <p:ext uri="{BB962C8B-B14F-4D97-AF65-F5344CB8AC3E}">
        <p14:creationId xmlns:p14="http://schemas.microsoft.com/office/powerpoint/2010/main" val="378041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10ACC-63E2-B410-B823-C168228DE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B0E38-90A3-9C58-69A7-4AB3F03228B5}"/>
              </a:ext>
            </a:extLst>
          </p:cNvPr>
          <p:cNvSpPr>
            <a:spLocks noGrp="1"/>
          </p:cNvSpPr>
          <p:nvPr>
            <p:ph type="title"/>
          </p:nvPr>
        </p:nvSpPr>
        <p:spPr/>
        <p:txBody>
          <a:bodyPr/>
          <a:lstStyle/>
          <a:p>
            <a:r>
              <a:rPr lang="en-GB" dirty="0"/>
              <a:t>Mayfield Curriculum Intent</a:t>
            </a:r>
          </a:p>
        </p:txBody>
      </p:sp>
      <p:sp>
        <p:nvSpPr>
          <p:cNvPr id="3" name="Content Placeholder 2">
            <a:extLst>
              <a:ext uri="{FF2B5EF4-FFF2-40B4-BE49-F238E27FC236}">
                <a16:creationId xmlns:a16="http://schemas.microsoft.com/office/drawing/2014/main" id="{10BD918B-2A13-A9BA-F605-266B44EF1FDE}"/>
              </a:ext>
            </a:extLst>
          </p:cNvPr>
          <p:cNvSpPr>
            <a:spLocks noGrp="1"/>
          </p:cNvSpPr>
          <p:nvPr>
            <p:ph idx="1"/>
          </p:nvPr>
        </p:nvSpPr>
        <p:spPr>
          <a:xfrm>
            <a:off x="164387" y="2311684"/>
            <a:ext cx="11836685" cy="4448711"/>
          </a:xfrm>
        </p:spPr>
        <p:txBody>
          <a:bodyPr>
            <a:normAutofit/>
          </a:bodyPr>
          <a:lstStyle/>
          <a:p>
            <a:pPr marL="0" indent="0">
              <a:buNone/>
            </a:pPr>
            <a:r>
              <a:rPr lang="en-US" dirty="0"/>
              <a:t>Our aim is to give Mayfield pupils the best possible opportunity </a:t>
            </a:r>
          </a:p>
          <a:p>
            <a:pPr marL="0" indent="0">
              <a:buNone/>
            </a:pPr>
            <a:r>
              <a:rPr lang="en-US" dirty="0"/>
              <a:t>for a bright and prosperous future out in the wider world. </a:t>
            </a:r>
          </a:p>
          <a:p>
            <a:pPr marL="0" indent="0">
              <a:buNone/>
            </a:pPr>
            <a:r>
              <a:rPr lang="en-US" dirty="0"/>
              <a:t>Our curriculum offer is ambitious and we want our pupils to aim high, therefore all pupils will study  humanity with the majority of our pupils studying a language. This gives our pupils the best possible chances for a prosperous future. </a:t>
            </a:r>
          </a:p>
          <a:p>
            <a:pPr marL="0" indent="0">
              <a:buNone/>
            </a:pPr>
            <a:r>
              <a:rPr lang="en-US" dirty="0"/>
              <a:t>To go along side this we want our pupils to foster a love of learning and have an opportunity to succeed in their passion, with a wide range of additional subjects on offer ensuring a broad and balanced approach.  </a:t>
            </a:r>
          </a:p>
        </p:txBody>
      </p:sp>
    </p:spTree>
    <p:extLst>
      <p:ext uri="{BB962C8B-B14F-4D97-AF65-F5344CB8AC3E}">
        <p14:creationId xmlns:p14="http://schemas.microsoft.com/office/powerpoint/2010/main" val="53198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7FCB-5D54-7579-EDC3-EB40A796BFD7}"/>
              </a:ext>
            </a:extLst>
          </p:cNvPr>
          <p:cNvSpPr>
            <a:spLocks noGrp="1"/>
          </p:cNvSpPr>
          <p:nvPr>
            <p:ph type="title"/>
          </p:nvPr>
        </p:nvSpPr>
        <p:spPr/>
        <p:txBody>
          <a:bodyPr/>
          <a:lstStyle/>
          <a:p>
            <a:r>
              <a:rPr lang="en-GB" dirty="0"/>
              <a:t>Core Curriculum</a:t>
            </a:r>
          </a:p>
        </p:txBody>
      </p:sp>
      <p:sp>
        <p:nvSpPr>
          <p:cNvPr id="3" name="Content Placeholder 2">
            <a:extLst>
              <a:ext uri="{FF2B5EF4-FFF2-40B4-BE49-F238E27FC236}">
                <a16:creationId xmlns:a16="http://schemas.microsoft.com/office/drawing/2014/main" id="{9134C11E-C018-4BF5-E620-3B75ADBBC473}"/>
              </a:ext>
            </a:extLst>
          </p:cNvPr>
          <p:cNvSpPr>
            <a:spLocks noGrp="1"/>
          </p:cNvSpPr>
          <p:nvPr>
            <p:ph idx="1"/>
          </p:nvPr>
        </p:nvSpPr>
        <p:spPr>
          <a:xfrm>
            <a:off x="375745" y="2240696"/>
            <a:ext cx="10978055" cy="4478603"/>
          </a:xfrm>
        </p:spPr>
        <p:txBody>
          <a:bodyPr>
            <a:normAutofit/>
          </a:bodyPr>
          <a:lstStyle/>
          <a:p>
            <a:pPr marL="0" indent="0">
              <a:buNone/>
            </a:pPr>
            <a:r>
              <a:rPr lang="en-GB" dirty="0"/>
              <a:t>All pupils will take the following; </a:t>
            </a:r>
          </a:p>
          <a:p>
            <a:pPr marL="457200" indent="-457200" algn="just" rtl="0" fontAlgn="base">
              <a:buFont typeface="Arial" panose="020B0604020202020204" pitchFamily="34" charset="0"/>
              <a:buChar char="•"/>
            </a:pPr>
            <a:r>
              <a:rPr lang="en-GB" sz="2800" b="0" i="0" dirty="0">
                <a:effectLst/>
                <a:latin typeface="Aptos" panose="020B0004020202020204" pitchFamily="34" charset="0"/>
                <a:cs typeface="Calibri"/>
              </a:rPr>
              <a:t>English Language and Literature GCSEs </a:t>
            </a:r>
          </a:p>
          <a:p>
            <a:pPr marL="457200" indent="-457200" algn="just" rtl="0" fontAlgn="base">
              <a:buFont typeface="Arial" panose="020B0604020202020204" pitchFamily="34" charset="0"/>
              <a:buChar char="•"/>
            </a:pPr>
            <a:r>
              <a:rPr lang="en-GB" sz="2800" b="0" i="0" dirty="0">
                <a:effectLst/>
                <a:latin typeface="Aptos" panose="020B0004020202020204" pitchFamily="34" charset="0"/>
                <a:cs typeface="Calibri"/>
              </a:rPr>
              <a:t>Mathematics GCSE </a:t>
            </a:r>
          </a:p>
          <a:p>
            <a:pPr marL="457200" indent="-457200" algn="just">
              <a:buFont typeface="Arial" panose="020B0604020202020204" pitchFamily="34" charset="0"/>
              <a:buChar char="•"/>
            </a:pPr>
            <a:r>
              <a:rPr lang="en-GB" sz="2800" dirty="0">
                <a:latin typeface="Aptos" panose="020B0004020202020204" pitchFamily="34" charset="0"/>
                <a:cs typeface="Calibri"/>
              </a:rPr>
              <a:t>Double Science GCSEs </a:t>
            </a:r>
          </a:p>
          <a:p>
            <a:pPr marL="457200" indent="-457200" algn="just" rtl="0" fontAlgn="base">
              <a:buFont typeface="Arial" panose="020B0604020202020204" pitchFamily="34" charset="0"/>
              <a:buChar char="•"/>
            </a:pPr>
            <a:r>
              <a:rPr lang="en-GB" sz="2800" b="0" i="0" dirty="0">
                <a:effectLst/>
                <a:latin typeface="Aptos" panose="020B0004020202020204" pitchFamily="34" charset="0"/>
                <a:cs typeface="Calibri"/>
              </a:rPr>
              <a:t>Physical Education (non-examined course) </a:t>
            </a:r>
          </a:p>
          <a:p>
            <a:pPr marL="457200" indent="-457200" algn="just" fontAlgn="base">
              <a:buFont typeface="Arial" panose="020B0604020202020204" pitchFamily="34" charset="0"/>
              <a:buChar char="•"/>
            </a:pPr>
            <a:r>
              <a:rPr lang="en-GB" sz="2800" b="0" i="0" dirty="0">
                <a:effectLst/>
                <a:latin typeface="Aptos" panose="020B0004020202020204" pitchFamily="34" charset="0"/>
                <a:cs typeface="Calibri"/>
              </a:rPr>
              <a:t>Personal, Social Health Education PSHE (non-examined course)</a:t>
            </a:r>
            <a:endParaRPr lang="en-GB" sz="2000" b="0" i="1" dirty="0">
              <a:effectLst/>
              <a:latin typeface="Aptos" panose="020B0004020202020204" pitchFamily="34" charset="0"/>
              <a:cs typeface="Calibri"/>
            </a:endParaRPr>
          </a:p>
          <a:p>
            <a:pPr marL="0" indent="0" algn="just" fontAlgn="base">
              <a:buNone/>
            </a:pPr>
            <a:endParaRPr lang="en-GB" b="1" i="0" dirty="0">
              <a:effectLst/>
              <a:latin typeface="Aptos" panose="020B0004020202020204" pitchFamily="34" charset="0"/>
              <a:cs typeface="Calibri"/>
            </a:endParaRPr>
          </a:p>
          <a:p>
            <a:pPr marL="0" indent="0" algn="just" fontAlgn="base">
              <a:buNone/>
            </a:pPr>
            <a:r>
              <a:rPr lang="en-GB" b="1" i="0" dirty="0">
                <a:effectLst/>
                <a:latin typeface="Aptos" panose="020B0004020202020204" pitchFamily="34" charset="0"/>
                <a:cs typeface="Calibri"/>
              </a:rPr>
              <a:t>AND</a:t>
            </a:r>
            <a:r>
              <a:rPr lang="en-GB" b="0" i="0" dirty="0">
                <a:effectLst/>
                <a:latin typeface="Aptos" panose="020B0004020202020204" pitchFamily="34" charset="0"/>
                <a:cs typeface="Calibri"/>
              </a:rPr>
              <a:t> 4 </a:t>
            </a:r>
            <a:r>
              <a:rPr lang="en-GB" dirty="0">
                <a:latin typeface="Aptos" panose="020B0004020202020204" pitchFamily="34" charset="0"/>
                <a:cs typeface="Calibri"/>
              </a:rPr>
              <a:t>other subjects which depend on your option pathway. </a:t>
            </a:r>
            <a:endParaRPr lang="en-GB" dirty="0"/>
          </a:p>
        </p:txBody>
      </p:sp>
    </p:spTree>
    <p:extLst>
      <p:ext uri="{BB962C8B-B14F-4D97-AF65-F5344CB8AC3E}">
        <p14:creationId xmlns:p14="http://schemas.microsoft.com/office/powerpoint/2010/main" val="279944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6B846-BBEB-FF53-5135-04BA39C72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05EA7-18BB-6892-AD41-D70AB5B6AF39}"/>
              </a:ext>
            </a:extLst>
          </p:cNvPr>
          <p:cNvSpPr>
            <a:spLocks noGrp="1"/>
          </p:cNvSpPr>
          <p:nvPr>
            <p:ph type="title"/>
          </p:nvPr>
        </p:nvSpPr>
        <p:spPr/>
        <p:txBody>
          <a:bodyPr/>
          <a:lstStyle/>
          <a:p>
            <a:r>
              <a:rPr lang="en-GB" dirty="0"/>
              <a:t>Personal Development Curriculum</a:t>
            </a:r>
          </a:p>
        </p:txBody>
      </p:sp>
      <p:sp>
        <p:nvSpPr>
          <p:cNvPr id="3" name="Content Placeholder 2">
            <a:extLst>
              <a:ext uri="{FF2B5EF4-FFF2-40B4-BE49-F238E27FC236}">
                <a16:creationId xmlns:a16="http://schemas.microsoft.com/office/drawing/2014/main" id="{0640FF8E-2FDC-2852-6A9F-054C61A0DA2B}"/>
              </a:ext>
            </a:extLst>
          </p:cNvPr>
          <p:cNvSpPr>
            <a:spLocks noGrp="1"/>
          </p:cNvSpPr>
          <p:nvPr>
            <p:ph idx="1"/>
          </p:nvPr>
        </p:nvSpPr>
        <p:spPr>
          <a:xfrm>
            <a:off x="293553" y="2305334"/>
            <a:ext cx="7638098" cy="4478603"/>
          </a:xfrm>
        </p:spPr>
        <p:txBody>
          <a:bodyPr>
            <a:normAutofit/>
          </a:bodyPr>
          <a:lstStyle/>
          <a:p>
            <a:pPr marL="0" indent="0">
              <a:buNone/>
            </a:pPr>
            <a:r>
              <a:rPr lang="en-GB" dirty="0"/>
              <a:t>To go alongside our core curriculum we also provide opportunities for pupils to develop their character education through our personal development curriculum. This includes the tutor programme, extra –curricular, leadership opportunities and our personal development days. </a:t>
            </a:r>
          </a:p>
          <a:p>
            <a:pPr marL="0" indent="0">
              <a:buNone/>
            </a:pPr>
            <a:r>
              <a:rPr lang="en-GB" dirty="0"/>
              <a:t>Within our subject curriculum offer we endeavour to build in a range of visits and experiences to enhance and challenge pupils learning. </a:t>
            </a:r>
          </a:p>
          <a:p>
            <a:pPr marL="0" indent="0">
              <a:buNone/>
            </a:pPr>
            <a:endParaRPr lang="en-GB" dirty="0"/>
          </a:p>
        </p:txBody>
      </p:sp>
      <p:pic>
        <p:nvPicPr>
          <p:cNvPr id="4" name="Picture 3">
            <a:extLst>
              <a:ext uri="{FF2B5EF4-FFF2-40B4-BE49-F238E27FC236}">
                <a16:creationId xmlns:a16="http://schemas.microsoft.com/office/drawing/2014/main" id="{8E6457C5-8B95-8A6A-3B2D-ADAA3AC5CFFA}"/>
              </a:ext>
            </a:extLst>
          </p:cNvPr>
          <p:cNvPicPr>
            <a:picLocks noChangeAspect="1"/>
          </p:cNvPicPr>
          <p:nvPr/>
        </p:nvPicPr>
        <p:blipFill>
          <a:blip r:embed="rId3"/>
          <a:stretch>
            <a:fillRect/>
          </a:stretch>
        </p:blipFill>
        <p:spPr>
          <a:xfrm>
            <a:off x="8236955" y="3018539"/>
            <a:ext cx="3855730" cy="3765398"/>
          </a:xfrm>
          <a:prstGeom prst="rect">
            <a:avLst/>
          </a:prstGeom>
        </p:spPr>
      </p:pic>
    </p:spTree>
    <p:extLst>
      <p:ext uri="{BB962C8B-B14F-4D97-AF65-F5344CB8AC3E}">
        <p14:creationId xmlns:p14="http://schemas.microsoft.com/office/powerpoint/2010/main" val="294706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9213-D18D-C369-3AEC-8134C5B8D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FF56B-1A1C-92A7-1E65-9BE85B9DB0C7}"/>
              </a:ext>
            </a:extLst>
          </p:cNvPr>
          <p:cNvSpPr>
            <a:spLocks noGrp="1"/>
          </p:cNvSpPr>
          <p:nvPr>
            <p:ph type="title"/>
          </p:nvPr>
        </p:nvSpPr>
        <p:spPr/>
        <p:txBody>
          <a:bodyPr/>
          <a:lstStyle/>
          <a:p>
            <a:r>
              <a:rPr lang="en-GB" dirty="0"/>
              <a:t>EBacc</a:t>
            </a:r>
          </a:p>
        </p:txBody>
      </p:sp>
      <p:sp>
        <p:nvSpPr>
          <p:cNvPr id="3" name="Content Placeholder 2">
            <a:extLst>
              <a:ext uri="{FF2B5EF4-FFF2-40B4-BE49-F238E27FC236}">
                <a16:creationId xmlns:a16="http://schemas.microsoft.com/office/drawing/2014/main" id="{C5B3D31C-EF37-E811-0351-053084BCEED4}"/>
              </a:ext>
            </a:extLst>
          </p:cNvPr>
          <p:cNvSpPr>
            <a:spLocks noGrp="1"/>
          </p:cNvSpPr>
          <p:nvPr>
            <p:ph idx="1"/>
          </p:nvPr>
        </p:nvSpPr>
        <p:spPr>
          <a:xfrm>
            <a:off x="375745" y="2507824"/>
            <a:ext cx="10978055" cy="4478603"/>
          </a:xfrm>
        </p:spPr>
        <p:txBody>
          <a:bodyPr>
            <a:normAutofit fontScale="92500" lnSpcReduction="10000"/>
          </a:bodyPr>
          <a:lstStyle/>
          <a:p>
            <a:pPr marL="0" indent="0">
              <a:buNone/>
            </a:pPr>
            <a:r>
              <a:rPr lang="en-US" dirty="0"/>
              <a:t>The EBacc is a set of subjects at GCSE that keeps young people’s options open for further study and future careers. It consists of; </a:t>
            </a:r>
          </a:p>
          <a:p>
            <a:pPr lvl="1"/>
            <a:r>
              <a:rPr lang="en-US" dirty="0"/>
              <a:t>English language and literature</a:t>
            </a:r>
          </a:p>
          <a:p>
            <a:pPr lvl="1"/>
            <a:r>
              <a:rPr lang="en-US" dirty="0" err="1"/>
              <a:t>maths</a:t>
            </a:r>
            <a:endParaRPr lang="en-US" dirty="0"/>
          </a:p>
          <a:p>
            <a:pPr lvl="1"/>
            <a:r>
              <a:rPr lang="en-US" dirty="0"/>
              <a:t>the sciences</a:t>
            </a:r>
          </a:p>
          <a:p>
            <a:pPr lvl="1"/>
            <a:r>
              <a:rPr lang="en-US" dirty="0"/>
              <a:t>geography or history</a:t>
            </a:r>
          </a:p>
          <a:p>
            <a:pPr lvl="1"/>
            <a:r>
              <a:rPr lang="en-US" dirty="0"/>
              <a:t>a language</a:t>
            </a:r>
            <a:endParaRPr lang="en-GB" dirty="0"/>
          </a:p>
          <a:p>
            <a:pPr marL="0" indent="0">
              <a:buNone/>
            </a:pPr>
            <a:r>
              <a:rPr lang="en-US" dirty="0"/>
              <a:t>A study by the UCL Institute of Education shows that studying subjects included in the EBacc provides students with greater opportunities in further education and increases the likelihood that a pupil will stay on in full-time education. Sutton Trust research reveals that studying the EBacc can help improve a young person’s performance in English and </a:t>
            </a:r>
            <a:r>
              <a:rPr lang="en-US" dirty="0" err="1"/>
              <a:t>Maths</a:t>
            </a:r>
            <a:r>
              <a:rPr lang="en-US" dirty="0"/>
              <a:t>.</a:t>
            </a:r>
            <a:endParaRPr lang="en-GB" dirty="0"/>
          </a:p>
        </p:txBody>
      </p:sp>
    </p:spTree>
    <p:extLst>
      <p:ext uri="{BB962C8B-B14F-4D97-AF65-F5344CB8AC3E}">
        <p14:creationId xmlns:p14="http://schemas.microsoft.com/office/powerpoint/2010/main" val="350843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E2E12-C76E-2A5F-20BC-B68D8704F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B0D1C-BE09-7469-5800-F78BC927784D}"/>
              </a:ext>
            </a:extLst>
          </p:cNvPr>
          <p:cNvSpPr>
            <a:spLocks noGrp="1"/>
          </p:cNvSpPr>
          <p:nvPr>
            <p:ph type="title"/>
          </p:nvPr>
        </p:nvSpPr>
        <p:spPr>
          <a:xfrm>
            <a:off x="375745" y="340757"/>
            <a:ext cx="9241221" cy="1325563"/>
          </a:xfrm>
        </p:spPr>
        <p:txBody>
          <a:bodyPr anchor="ctr">
            <a:normAutofit/>
          </a:bodyPr>
          <a:lstStyle/>
          <a:p>
            <a:r>
              <a:rPr lang="en-GB" dirty="0"/>
              <a:t>Option Pathways</a:t>
            </a:r>
          </a:p>
        </p:txBody>
      </p:sp>
      <p:sp>
        <p:nvSpPr>
          <p:cNvPr id="3" name="Content Placeholder 2">
            <a:extLst>
              <a:ext uri="{FF2B5EF4-FFF2-40B4-BE49-F238E27FC236}">
                <a16:creationId xmlns:a16="http://schemas.microsoft.com/office/drawing/2014/main" id="{93836CF9-1D60-092C-964D-F9CCD01F2CA7}"/>
              </a:ext>
            </a:extLst>
          </p:cNvPr>
          <p:cNvSpPr>
            <a:spLocks noGrp="1"/>
          </p:cNvSpPr>
          <p:nvPr>
            <p:ph sz="half" idx="1"/>
          </p:nvPr>
        </p:nvSpPr>
        <p:spPr>
          <a:xfrm>
            <a:off x="207452" y="2275662"/>
            <a:ext cx="5181600" cy="3864687"/>
          </a:xfrm>
        </p:spPr>
        <p:txBody>
          <a:bodyPr>
            <a:normAutofit/>
          </a:bodyPr>
          <a:lstStyle/>
          <a:p>
            <a:pPr marL="0" indent="0">
              <a:buNone/>
            </a:pPr>
            <a:r>
              <a:rPr lang="en-GB" dirty="0"/>
              <a:t>There are three option pathways;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pic>
        <p:nvPicPr>
          <p:cNvPr id="5" name="Picture 4">
            <a:extLst>
              <a:ext uri="{FF2B5EF4-FFF2-40B4-BE49-F238E27FC236}">
                <a16:creationId xmlns:a16="http://schemas.microsoft.com/office/drawing/2014/main" id="{FE655ED0-8A2A-3E58-2985-536F1ED1E5D1}"/>
              </a:ext>
            </a:extLst>
          </p:cNvPr>
          <p:cNvPicPr>
            <a:picLocks noChangeAspect="1"/>
          </p:cNvPicPr>
          <p:nvPr/>
        </p:nvPicPr>
        <p:blipFill>
          <a:blip r:embed="rId3"/>
          <a:stretch>
            <a:fillRect/>
          </a:stretch>
        </p:blipFill>
        <p:spPr>
          <a:xfrm>
            <a:off x="234176" y="2974217"/>
            <a:ext cx="11586118" cy="2433084"/>
          </a:xfrm>
          <a:prstGeom prst="rect">
            <a:avLst/>
          </a:prstGeom>
          <a:noFill/>
        </p:spPr>
      </p:pic>
    </p:spTree>
    <p:extLst>
      <p:ext uri="{BB962C8B-B14F-4D97-AF65-F5344CB8AC3E}">
        <p14:creationId xmlns:p14="http://schemas.microsoft.com/office/powerpoint/2010/main" val="69632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3C88B-E4A7-FC21-3830-B0BCD4FE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2E07A-78C7-9AC1-70D6-91A463F836A7}"/>
              </a:ext>
            </a:extLst>
          </p:cNvPr>
          <p:cNvSpPr>
            <a:spLocks noGrp="1"/>
          </p:cNvSpPr>
          <p:nvPr>
            <p:ph type="title"/>
          </p:nvPr>
        </p:nvSpPr>
        <p:spPr/>
        <p:txBody>
          <a:bodyPr/>
          <a:lstStyle/>
          <a:p>
            <a:r>
              <a:rPr lang="en-GB" dirty="0"/>
              <a:t>Option Pathways</a:t>
            </a:r>
          </a:p>
        </p:txBody>
      </p:sp>
      <p:sp>
        <p:nvSpPr>
          <p:cNvPr id="3" name="Content Placeholder 2">
            <a:extLst>
              <a:ext uri="{FF2B5EF4-FFF2-40B4-BE49-F238E27FC236}">
                <a16:creationId xmlns:a16="http://schemas.microsoft.com/office/drawing/2014/main" id="{D374124A-0D1A-73C3-30A7-3A4B95F1969E}"/>
              </a:ext>
            </a:extLst>
          </p:cNvPr>
          <p:cNvSpPr>
            <a:spLocks noGrp="1"/>
          </p:cNvSpPr>
          <p:nvPr>
            <p:ph idx="1"/>
          </p:nvPr>
        </p:nvSpPr>
        <p:spPr>
          <a:xfrm>
            <a:off x="375745" y="2240696"/>
            <a:ext cx="10978055" cy="4478603"/>
          </a:xfrm>
        </p:spPr>
        <p:txBody>
          <a:bodyPr>
            <a:normAutofit/>
          </a:bodyPr>
          <a:lstStyle/>
          <a:p>
            <a:pPr marL="0" indent="0">
              <a:buNone/>
            </a:pPr>
            <a:r>
              <a:rPr lang="en-GB" dirty="0"/>
              <a:t>There are three option pathways;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endParaRPr lang="en-GB" dirty="0"/>
          </a:p>
        </p:txBody>
      </p:sp>
      <p:pic>
        <p:nvPicPr>
          <p:cNvPr id="5" name="Picture 4">
            <a:extLst>
              <a:ext uri="{FF2B5EF4-FFF2-40B4-BE49-F238E27FC236}">
                <a16:creationId xmlns:a16="http://schemas.microsoft.com/office/drawing/2014/main" id="{89B9FD87-631A-14E3-CCE1-3830E306EE79}"/>
              </a:ext>
            </a:extLst>
          </p:cNvPr>
          <p:cNvPicPr>
            <a:picLocks noChangeAspect="1"/>
          </p:cNvPicPr>
          <p:nvPr/>
        </p:nvPicPr>
        <p:blipFill>
          <a:blip r:embed="rId3"/>
          <a:stretch>
            <a:fillRect/>
          </a:stretch>
        </p:blipFill>
        <p:spPr>
          <a:xfrm>
            <a:off x="375745" y="3100801"/>
            <a:ext cx="11453846" cy="2575170"/>
          </a:xfrm>
          <a:prstGeom prst="rect">
            <a:avLst/>
          </a:prstGeom>
        </p:spPr>
      </p:pic>
    </p:spTree>
    <p:extLst>
      <p:ext uri="{BB962C8B-B14F-4D97-AF65-F5344CB8AC3E}">
        <p14:creationId xmlns:p14="http://schemas.microsoft.com/office/powerpoint/2010/main" val="2592249387"/>
      </p:ext>
    </p:extLst>
  </p:cSld>
  <p:clrMapOvr>
    <a:masterClrMapping/>
  </p:clrMapOvr>
</p:sld>
</file>

<file path=ppt/theme/theme1.xml><?xml version="1.0" encoding="utf-8"?>
<a:theme xmlns:a="http://schemas.openxmlformats.org/drawingml/2006/main" name="MayfieldTheme updated">
  <a:themeElements>
    <a:clrScheme name="Mayfield 1">
      <a:dk1>
        <a:srgbClr val="283583"/>
      </a:dk1>
      <a:lt1>
        <a:sysClr val="window" lastClr="FFFFFF"/>
      </a:lt1>
      <a:dk2>
        <a:srgbClr val="121543"/>
      </a:dk2>
      <a:lt2>
        <a:srgbClr val="9CBFDD"/>
      </a:lt2>
      <a:accent1>
        <a:srgbClr val="0872B8"/>
      </a:accent1>
      <a:accent2>
        <a:srgbClr val="909090"/>
      </a:accent2>
      <a:accent3>
        <a:srgbClr val="9290BA"/>
      </a:accent3>
      <a:accent4>
        <a:srgbClr val="80B2E8"/>
      </a:accent4>
      <a:accent5>
        <a:srgbClr val="394CBD"/>
      </a:accent5>
      <a:accent6>
        <a:srgbClr val="1251AE"/>
      </a:accent6>
      <a:hlink>
        <a:srgbClr val="0563C1"/>
      </a:hlink>
      <a:folHlink>
        <a:srgbClr val="954F72"/>
      </a:folHlink>
    </a:clrScheme>
    <a:fontScheme name="Mayfield 1">
      <a:majorFont>
        <a:latin typeface="Grenoble Heavy SF"/>
        <a:ea typeface=""/>
        <a:cs typeface=""/>
      </a:majorFont>
      <a:minorFont>
        <a:latin typeface="Franklin Gothic Medium"/>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yfieldTheme updated" id="{54DA8249-73F7-4475-B8DA-D7A096F96000}" vid="{910CF85A-C065-4856-A5BD-9C12C444C9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EFA3F6049CB6469E794F0D66C8917E" ma:contentTypeVersion="13" ma:contentTypeDescription="Create a new document." ma:contentTypeScope="" ma:versionID="66700f4ab34b27451fefaab5826afab6">
  <xsd:schema xmlns:xsd="http://www.w3.org/2001/XMLSchema" xmlns:xs="http://www.w3.org/2001/XMLSchema" xmlns:p="http://schemas.microsoft.com/office/2006/metadata/properties" xmlns:ns2="a4ccbfd7-44dc-4e61-840c-645355d81de8" xmlns:ns3="2becb79c-ef01-4212-a3c6-5f1281ae6ed4" targetNamespace="http://schemas.microsoft.com/office/2006/metadata/properties" ma:root="true" ma:fieldsID="6505846afd91e94de40a489afc6204c1" ns2:_="" ns3:_="">
    <xsd:import namespace="a4ccbfd7-44dc-4e61-840c-645355d81de8"/>
    <xsd:import namespace="2becb79c-ef01-4212-a3c6-5f1281ae6e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cbfd7-44dc-4e61-840c-645355d81d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5fbf4e7-4c5a-4f72-bbe6-91898e03e70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cb79c-ef01-4212-a3c6-5f1281ae6ed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d766dce-63c8-450d-8a0b-abca1092f852}" ma:internalName="TaxCatchAll" ma:showField="CatchAllData" ma:web="2becb79c-ef01-4212-a3c6-5f1281ae6e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ccbfd7-44dc-4e61-840c-645355d81de8">
      <Terms xmlns="http://schemas.microsoft.com/office/infopath/2007/PartnerControls"/>
    </lcf76f155ced4ddcb4097134ff3c332f>
    <TaxCatchAll xmlns="2becb79c-ef01-4212-a3c6-5f1281ae6e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F70669-525B-477B-9EC0-B214B8DDACD8}"/>
</file>

<file path=customXml/itemProps2.xml><?xml version="1.0" encoding="utf-8"?>
<ds:datastoreItem xmlns:ds="http://schemas.openxmlformats.org/officeDocument/2006/customXml" ds:itemID="{A06542D8-C568-48E0-ADC2-F952CA3771A8}">
  <ds:schemaRefs>
    <ds:schemaRef ds:uri="http://purl.org/dc/terms/"/>
    <ds:schemaRef ds:uri="http://purl.org/dc/dcmitype/"/>
    <ds:schemaRef ds:uri="http://schemas.microsoft.com/office/infopath/2007/PartnerControls"/>
    <ds:schemaRef ds:uri="http://schemas.microsoft.com/office/2006/metadata/properties"/>
    <ds:schemaRef ds:uri="d529b8be-5566-4343-8007-cffb4300701a"/>
    <ds:schemaRef ds:uri="http://schemas.microsoft.com/office/2006/documentManagement/types"/>
    <ds:schemaRef ds:uri="http://schemas.openxmlformats.org/package/2006/metadata/core-properties"/>
    <ds:schemaRef ds:uri="3fd2b3e8-6ba5-446b-8738-5499914f3ec1"/>
    <ds:schemaRef ds:uri="http://www.w3.org/XML/1998/namespace"/>
    <ds:schemaRef ds:uri="http://purl.org/dc/elements/1.1/"/>
  </ds:schemaRefs>
</ds:datastoreItem>
</file>

<file path=customXml/itemProps3.xml><?xml version="1.0" encoding="utf-8"?>
<ds:datastoreItem xmlns:ds="http://schemas.openxmlformats.org/officeDocument/2006/customXml" ds:itemID="{3B45C33B-1D95-4DC9-9F8E-199D62C153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MayfieldTheme updated</Template>
  <TotalTime>4776</TotalTime>
  <Words>894</Words>
  <Application>Microsoft Office PowerPoint</Application>
  <PresentationFormat>Widescreen</PresentationFormat>
  <Paragraphs>134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Franklin Gothic Medium</vt:lpstr>
      <vt:lpstr>Georgia Pro Black</vt:lpstr>
      <vt:lpstr>MayfieldTheme updated</vt:lpstr>
      <vt:lpstr>PowerPoint Presentation</vt:lpstr>
      <vt:lpstr>Options</vt:lpstr>
      <vt:lpstr>Mayfield Curriculum Intent</vt:lpstr>
      <vt:lpstr>Mayfield Curriculum Intent</vt:lpstr>
      <vt:lpstr>Core Curriculum</vt:lpstr>
      <vt:lpstr>Personal Development Curriculum</vt:lpstr>
      <vt:lpstr>EBacc</vt:lpstr>
      <vt:lpstr>Option Pathways</vt:lpstr>
      <vt:lpstr>Option Pathways</vt:lpstr>
      <vt:lpstr>Option Pathways</vt:lpstr>
      <vt:lpstr>Option subjects available</vt:lpstr>
      <vt:lpstr>What if I’m are not sure?</vt:lpstr>
      <vt:lpstr>Options form</vt:lpstr>
      <vt:lpstr>Options process 2025</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 CATHIE</dc:creator>
  <cp:lastModifiedBy>Mrs J FIRTH</cp:lastModifiedBy>
  <cp:revision>42</cp:revision>
  <cp:lastPrinted>2024-03-05T10:41:17Z</cp:lastPrinted>
  <dcterms:created xsi:type="dcterms:W3CDTF">2023-07-17T10:35:56Z</dcterms:created>
  <dcterms:modified xsi:type="dcterms:W3CDTF">2025-03-13T07:39:44Z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0x010100CBEFA3F6049CB6469E794F0D66C8917E</vt:lpwstr>
  </property>
</Properties>
</file>