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6" r:id="rId5"/>
    <p:sldMasterId id="2147483708" r:id="rId6"/>
  </p:sldMasterIdLst>
  <p:notesMasterIdLst>
    <p:notesMasterId r:id="rId13"/>
  </p:notesMasterIdLst>
  <p:sldIdLst>
    <p:sldId id="256" r:id="rId7"/>
    <p:sldId id="499" r:id="rId8"/>
    <p:sldId id="263" r:id="rId9"/>
    <p:sldId id="500" r:id="rId10"/>
    <p:sldId id="501" r:id="rId11"/>
    <p:sldId id="502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E53E7E-8500-41D0-61F5-B49DA0A75F91}" v="2" dt="2025-03-12T11:43:40.772"/>
    <p1510:client id="{BA30B8C5-0FF2-B306-C8EB-1AAEB9FD31A9}" v="2" dt="2025-03-12T08:25:22.2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660"/>
  </p:normalViewPr>
  <p:slideViewPr>
    <p:cSldViewPr snapToGrid="0">
      <p:cViewPr varScale="1">
        <p:scale>
          <a:sx n="60" d="100"/>
          <a:sy n="60" d="100"/>
        </p:scale>
        <p:origin x="7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J FIRTH" userId="S::firthj@mayfield.portsmouth.sch.uk::5bf786de-b0fa-49e8-9d98-322dfc8a0816" providerId="AD" clId="Web-{ACE53E7E-8500-41D0-61F5-B49DA0A75F91}"/>
    <pc:docChg chg="addSld">
      <pc:chgData name="Mrs J FIRTH" userId="S::firthj@mayfield.portsmouth.sch.uk::5bf786de-b0fa-49e8-9d98-322dfc8a0816" providerId="AD" clId="Web-{ACE53E7E-8500-41D0-61F5-B49DA0A75F91}" dt="2025-03-12T11:43:40.772" v="1"/>
      <pc:docMkLst>
        <pc:docMk/>
      </pc:docMkLst>
      <pc:sldChg chg="add">
        <pc:chgData name="Mrs J FIRTH" userId="S::firthj@mayfield.portsmouth.sch.uk::5bf786de-b0fa-49e8-9d98-322dfc8a0816" providerId="AD" clId="Web-{ACE53E7E-8500-41D0-61F5-B49DA0A75F91}" dt="2025-03-12T11:43:26.537" v="0"/>
        <pc:sldMkLst>
          <pc:docMk/>
          <pc:sldMk cId="3734604962" sldId="501"/>
        </pc:sldMkLst>
      </pc:sldChg>
      <pc:sldChg chg="add">
        <pc:chgData name="Mrs J FIRTH" userId="S::firthj@mayfield.portsmouth.sch.uk::5bf786de-b0fa-49e8-9d98-322dfc8a0816" providerId="AD" clId="Web-{ACE53E7E-8500-41D0-61F5-B49DA0A75F91}" dt="2025-03-12T11:43:40.772" v="1"/>
        <pc:sldMkLst>
          <pc:docMk/>
          <pc:sldMk cId="4017736765" sldId="502"/>
        </pc:sldMkLst>
      </pc:sldChg>
    </pc:docChg>
  </pc:docChgLst>
  <pc:docChgLst>
    <pc:chgData name="Mrs J FIRTH" userId="S::firthj@mayfield.portsmouth.sch.uk::5bf786de-b0fa-49e8-9d98-322dfc8a0816" providerId="AD" clId="Web-{BA30B8C5-0FF2-B306-C8EB-1AAEB9FD31A9}"/>
    <pc:docChg chg="addSld delSld">
      <pc:chgData name="Mrs J FIRTH" userId="S::firthj@mayfield.portsmouth.sch.uk::5bf786de-b0fa-49e8-9d98-322dfc8a0816" providerId="AD" clId="Web-{BA30B8C5-0FF2-B306-C8EB-1AAEB9FD31A9}" dt="2025-03-12T08:25:22.229" v="1"/>
      <pc:docMkLst>
        <pc:docMk/>
      </pc:docMkLst>
      <pc:sldChg chg="del">
        <pc:chgData name="Mrs J FIRTH" userId="S::firthj@mayfield.portsmouth.sch.uk::5bf786de-b0fa-49e8-9d98-322dfc8a0816" providerId="AD" clId="Web-{BA30B8C5-0FF2-B306-C8EB-1AAEB9FD31A9}" dt="2025-03-12T08:25:22.229" v="1"/>
        <pc:sldMkLst>
          <pc:docMk/>
          <pc:sldMk cId="3069232045" sldId="259"/>
        </pc:sldMkLst>
      </pc:sldChg>
      <pc:sldChg chg="add">
        <pc:chgData name="Mrs J FIRTH" userId="S::firthj@mayfield.portsmouth.sch.uk::5bf786de-b0fa-49e8-9d98-322dfc8a0816" providerId="AD" clId="Web-{BA30B8C5-0FF2-B306-C8EB-1AAEB9FD31A9}" dt="2025-03-12T08:25:16.432" v="0"/>
        <pc:sldMkLst>
          <pc:docMk/>
          <pc:sldMk cId="3518159289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0127F-8DFA-43D4-B377-FB5D9B82D5C4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07D76-BB2F-4EC0-BE2A-8917DB9D1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475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07D76-BB2F-4EC0-BE2A-8917DB9D15F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495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A845034E-F6B8-F78F-9D0D-9A36B9EB17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65DE580-91E7-1AFB-1D46-57717768DB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90D1D36B-8B1A-CC39-1743-F7453FFCF4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85BEE2-3294-400B-86A2-6CA796539B95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8B773-C289-AADF-E9B1-3CA22C144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17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D58FB4-030B-D71E-CC56-4DB33B232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1845"/>
            <a:ext cx="9144000" cy="99824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BE2E9-9FE0-6421-E2E6-0551C5BA2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AE8D-19AB-44BA-91FB-940E40449C65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D06F6-5708-F625-6C87-7CA7B6A60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40A91-6AEC-F510-C05B-6A16342DD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4E40-E036-4CBC-92F4-D68F983B48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08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43786-CC94-0501-C28E-43266F66C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F5B209-328D-0268-8D33-A35C75D5B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27E5B-2E2C-A06D-2860-FF437EFBD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AE8D-19AB-44BA-91FB-940E40449C65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A2D43-B7AC-088C-2D7F-E5D0D56C0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578BC-7FC4-EFE6-A34E-87B6AC180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4E40-E036-4CBC-92F4-D68F983B48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65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539DA0-3474-4E1D-29F3-96227EB928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2711669"/>
            <a:ext cx="2628900" cy="3465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2844AB-7DC3-67C3-88C8-9DA28313B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385847"/>
            <a:ext cx="7734300" cy="37911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62EE5-20DE-9E4E-24BB-AA233ED27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AE8D-19AB-44BA-91FB-940E40449C65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ADBA8-0C26-60EB-9AF1-ABE6B2193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910CD-0BBC-9E80-F21C-B05ECDDC2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4E40-E036-4CBC-92F4-D68F983B48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842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96FD5-E3CF-6FDE-E3B9-5D268E37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D7B31-FD8C-8E85-EC39-F612EF8DE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21ABF-2EA7-C33A-3203-BA7D704D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130AD-F7C4-4EBC-8B8C-1083AED56BB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5726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22DD7-F699-9714-F8B7-8523B74F9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EA2D8-1A8F-EC8E-1B23-BD350CA1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70B54-D834-A4E3-4083-1AA15B3F2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38E54-BD4A-4F81-A451-8839B2E0E6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2375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4D772-B3CE-E562-851C-AFE130DD8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AC6B3-E28C-30A3-C05E-115E27F4E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C7634-2376-F1F1-5654-1844F44D9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F40D7-B641-4BD5-9686-65D7172AF2A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6712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A0EABD-4E39-8853-623B-7203FF5B2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B93F56-2A85-2CBF-ABD8-9AB5177B9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DF84E5-ADF5-D438-86ED-D879C65F6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9AAE5-4057-456E-9206-2CC25CFC51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9111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347B5C4-E954-839C-49EC-DE776EDD5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C79C8C8-1DB2-FAE9-536F-1D090A8B3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0A08401-57F5-50D3-B016-A9009C946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17ECA-359C-4BDF-BEB3-C697EA6AB2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0174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60F43CF-6C53-BB95-858E-9A463B6C3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46260D9-37EC-6A5B-2A7D-E8B0207C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9C8CC69-450C-063D-1646-B41AB86E3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C660F-8401-46B4-9709-F05255EB168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3146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AD563E3-4A57-CCA1-9845-15DBC8B4A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364D675-3EEF-70B9-A1E4-492836751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3D06077-95A0-1F62-2AFE-E0990441D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51B36-4DBC-4F05-A5FE-A99C22D262C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8467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BFB547-225F-3AE1-4E89-3A49714FA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D00579-C000-0187-9D63-6766F92C2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B8C5E4-8A3F-F33F-9445-FAD44BAA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AA1E0-7F89-4F64-B2D3-B4BAAAF9B8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9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3510F-FFBE-7979-4DC5-6308FA8F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1A246-C7B9-7433-E8D2-7C1BEB223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i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i="1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3EC94-26C4-D039-CB1C-113AE1AC0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AE8D-19AB-44BA-91FB-940E40449C65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2CB59-0BE2-FFAA-8FEB-2D9FB3F7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C6109-9079-9391-0B51-5F26B4230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4E40-E036-4CBC-92F4-D68F983B48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950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8016B7-63E2-9A0B-39EB-76F8AD3BE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2952BE-9D77-346B-FEB0-7E2DD1A7A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0E9430-55C7-B709-88AE-59A7D75C7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51A51-7573-4E5B-81BD-F4F3078977B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9872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4BCC5-31A0-D0BB-ADDB-E205F4D37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4BFB0-5204-1F1D-83FE-8C4466088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1D719-AB32-08F3-B2E4-225AC98BD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4A9E9-067D-415B-A6A6-8887D15813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8445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63FF9-D308-C512-9872-FAFA83ECA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FE733-791A-2B51-47C7-603093E4E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B3A0B-C64E-CE9A-E4C5-71AA6C409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F4616-FE65-428C-9BD5-932160953E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9054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A0C1F-6DC6-9261-CDFC-652380EE3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F27AA0-8AEF-3718-C825-8E8C9E8DC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8934B-9557-9C27-5B1B-F46044AD0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586E-40A7-4039-8FDD-1272C64D8C88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0F9D0-3A9A-DA97-E43B-62EF64C89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ABB91-9E4A-85BE-1524-8DEF1F9B7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89E8-39F7-4051-BAD5-969D51D98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478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21AE6-D617-2058-33BF-D9BA78C8F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FD5E6-02A4-32D5-5ABE-F7E654151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95367-652B-DE39-5F49-AE8D0903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586E-40A7-4039-8FDD-1272C64D8C88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9EE79-2C25-B785-7FDD-28E3E6571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0D0C3-0431-1759-EE87-A5D906705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89E8-39F7-4051-BAD5-969D51D98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582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D4398-9C19-F445-AE28-18CD369F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2B101-292A-D052-77C8-B51709DED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DA0BA-2FD0-880F-68B2-B85B82C5C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586E-40A7-4039-8FDD-1272C64D8C88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339A-27FB-85B7-013E-C7246C1C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2F192-8754-58C7-8230-BB6E28026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89E8-39F7-4051-BAD5-969D51D98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878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9D488-86B8-2F9F-A9D6-E74469B16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EF41A-05C1-DC51-BFCF-E8C489645B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85731-426C-88D8-B311-46CAA6EBC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33A455-4B14-9217-4B0A-D3AEB8759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586E-40A7-4039-8FDD-1272C64D8C88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AD03C-80EC-BCAA-232B-983DCE989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92D54-ECB9-23D2-5263-941BB97E0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89E8-39F7-4051-BAD5-969D51D98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203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A4FF2-62A8-19A4-98D0-E9A79342C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9EE6F-BAF0-287A-471A-CE6A9DA26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967EB-357D-A445-06E1-794B06558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26482C-C54D-AE2A-676C-06F988A4DF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533EA8-03EA-7B1C-6D67-469736A192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C0886C-872B-DDFF-1A2E-588A8E7D6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586E-40A7-4039-8FDD-1272C64D8C88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E03399-CBA4-F77D-97A8-2305D15BB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C70096-2D2E-F0B8-C2ED-C628A25B1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89E8-39F7-4051-BAD5-969D51D98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663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9BCD5-65DA-F93B-2DFB-4FE1312AE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6C681F-5F7D-F9C6-8EC8-E0D50C5A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586E-40A7-4039-8FDD-1272C64D8C88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FBE1D8-5F4A-27E5-0956-080EA9B95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EFD57-4C3A-F56E-E6A7-D0E0DBDE9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89E8-39F7-4051-BAD5-969D51D98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8778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EFCD07-FAFE-5D3D-709D-9C7C6E949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586E-40A7-4039-8FDD-1272C64D8C88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044827-3069-A39D-60FC-1992D80C0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8CAE6-EFD1-A41B-36FD-DEEDD9A8F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89E8-39F7-4051-BAD5-969D51D98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2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BF8AA-D434-2D6F-6BB1-8101FC827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76805-D547-678B-65F1-2CD2B23D9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6D93D-F5A8-8310-D260-C8172493C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AE8D-19AB-44BA-91FB-940E40449C65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23F28-65C1-BC95-8998-FB5A3C7EC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43F9D-5754-8743-935E-06A07437F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4E40-E036-4CBC-92F4-D68F983B48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9989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22AA3-E30F-61FA-3943-B50F55244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45AC2-A369-BFA4-7F73-EA2AAAECC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50C559-F1F3-6A00-8E23-F21C6FBF9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B2A53D-EB39-BE33-6759-D45C8EB76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586E-40A7-4039-8FDD-1272C64D8C88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D9DB0-ABA5-3018-6F97-FD8D11E41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6B78E-A5DA-5295-D120-06393EBB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89E8-39F7-4051-BAD5-969D51D98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852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47A96-E406-7576-6F85-01267234F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39AA03-FB25-DCC6-2A6C-BFBFAE3715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215A50-D443-5C49-31D4-BA8879F70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DD5AC-9F81-CC52-242B-15BC7D2B8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586E-40A7-4039-8FDD-1272C64D8C88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5D936-BBDE-C575-4475-33FD8E39A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0DE26-7A5A-3010-F54D-BFBB151CC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89E8-39F7-4051-BAD5-969D51D98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278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5EE69-ABC7-26B6-90CF-B08E2F564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B1E068-8334-1F77-79EC-69E8F6DAB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5CD6B-2957-5BD2-32EF-FAFC1A968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586E-40A7-4039-8FDD-1272C64D8C88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1EF5E-9D45-2284-2FA0-D29BE5488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0436D-6AD7-DD25-652C-149257677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89E8-39F7-4051-BAD5-969D51D98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9005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084821-FA1C-9407-A2A8-DCE8337A62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22BA90-9F08-44C1-8670-ED7F08C2A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35CE6-49A0-1638-1F19-C40936D37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586E-40A7-4039-8FDD-1272C64D8C88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3F74A-4FA4-16C5-DB4A-F2AAEFB6D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43C35-42D4-66C9-B0C5-92824596D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89E8-39F7-4051-BAD5-969D51D98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7E0F0-5C39-C5E2-7DBD-EE3557303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5D16A-FC70-6B5F-8821-BBABE3BC8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12276"/>
            <a:ext cx="5181600" cy="38646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i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i="1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12BB4-BB57-99F9-0B1A-FA813872B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12276"/>
            <a:ext cx="5181600" cy="38646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i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i="1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C7E0F-20B0-26C4-6018-E51796BE5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AE8D-19AB-44BA-91FB-940E40449C65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1ED89-2063-302E-9943-876E46D51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1726B-8EF0-9A6C-6D4E-7965F7343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4E40-E036-4CBC-92F4-D68F983B48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2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18E86-8137-26F5-2663-9E5DAC8F3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5"/>
            <a:ext cx="894534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26CDC-64AE-1A62-6876-89B0CB368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8281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3D2BE-1832-E45F-570E-4518B5B6C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06725"/>
            <a:ext cx="5157787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CC9BF8-7EB7-FE45-BD73-CA58AD6A87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8281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C42435-1DFB-F4C9-FDEE-E77D93969C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5902BA-24F4-A039-F035-52EC1836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AE8D-19AB-44BA-91FB-940E40449C65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20CD0E-DCF0-134F-EEAF-6ED757548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6E8612-B4F1-D2DE-C944-751EC5BD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4E40-E036-4CBC-92F4-D68F983B48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06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1FC33-2E17-A5DA-61AF-5B4BEF2EA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CB16CB-DD9E-C75F-B26F-5957F593A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AE8D-19AB-44BA-91FB-940E40449C65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311994-9CF2-63F3-697A-F765537A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39C4DF-0E00-DC73-8A89-A3A1787C8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4E40-E036-4CBC-92F4-D68F983B48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261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22DBAB-5B09-A557-F7B4-120031AE1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AE8D-19AB-44BA-91FB-940E40449C65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5B10DB-643F-B37C-3DD0-064ACCF16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3001F-2390-5023-512A-A58CDB0C8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4E40-E036-4CBC-92F4-D68F983B48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87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FDD83-33C7-368A-9BD8-BB180EF3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9972"/>
            <a:ext cx="9011478" cy="1690841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C158C-4B57-F8FA-18F9-B17472B8A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8898" y="2417378"/>
            <a:ext cx="6172200" cy="3451609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DA5468-8C4D-3ADC-3977-CFCD3487C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17378"/>
            <a:ext cx="3932237" cy="3451609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95B06-31A6-F83F-F535-80D900531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AE8D-19AB-44BA-91FB-940E40449C65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E9BBD-66C6-ABDF-DFB0-868A42CD4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7DCAC-FE10-01CB-6E22-4FF8D9A7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4E40-E036-4CBC-92F4-D68F983B48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94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A66EB-FE5F-5D6E-D86E-6DEA92541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D0B735-7788-9EAF-AD9B-C56EFC2B16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902226"/>
            <a:ext cx="6172200" cy="29588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BF57B-9C3B-D1F0-4EAA-F5B330EB7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2024"/>
            <a:ext cx="3932237" cy="3636963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5AC62-33BD-143B-C3DC-BC2E5F1B6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AE8D-19AB-44BA-91FB-940E40449C65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DA2912-F105-67DC-DF06-69756D6A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16D2B1-A8AB-C762-CBEA-63B1B4E20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4E40-E036-4CBC-92F4-D68F983B48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1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6">
                <a:lumMod val="40000"/>
                <a:lumOff val="60000"/>
              </a:schemeClr>
            </a:gs>
            <a:gs pos="59000">
              <a:schemeClr val="accent6">
                <a:lumMod val="100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oup of students in a classroom&#10;&#10;Description automatically generated">
            <a:extLst>
              <a:ext uri="{FF2B5EF4-FFF2-40B4-BE49-F238E27FC236}">
                <a16:creationId xmlns:a16="http://schemas.microsoft.com/office/drawing/2014/main" id="{8A10398A-61A2-D7AF-1837-F50FED3150E8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837"/>
            <a:ext cx="12744650" cy="8496433"/>
          </a:xfrm>
          <a:prstGeom prst="rect">
            <a:avLst/>
          </a:prstGeom>
        </p:spPr>
      </p:pic>
      <p:pic>
        <p:nvPicPr>
          <p:cNvPr id="19" name="Picture 18" descr="A black and white image of a cat&#10;&#10;Description automatically generated">
            <a:extLst>
              <a:ext uri="{FF2B5EF4-FFF2-40B4-BE49-F238E27FC236}">
                <a16:creationId xmlns:a16="http://schemas.microsoft.com/office/drawing/2014/main" id="{7A6CA854-A3EA-DCB3-C222-4791C760B98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255">
            <a:off x="-1356529" y="431492"/>
            <a:ext cx="14215524" cy="5787215"/>
          </a:xfrm>
          <a:prstGeom prst="rect">
            <a:avLst/>
          </a:prstGeom>
        </p:spPr>
      </p:pic>
      <p:pic>
        <p:nvPicPr>
          <p:cNvPr id="15" name="Picture 14" descr="A blue and black wavy background&#10;&#10;Description automatically generated">
            <a:extLst>
              <a:ext uri="{FF2B5EF4-FFF2-40B4-BE49-F238E27FC236}">
                <a16:creationId xmlns:a16="http://schemas.microsoft.com/office/drawing/2014/main" id="{30006209-4DB2-D1FD-C454-5D3FDC5E12E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99">
            <a:off x="-186727" y="-391820"/>
            <a:ext cx="12450980" cy="6071023"/>
          </a:xfrm>
          <a:prstGeom prst="rect">
            <a:avLst/>
          </a:prstGeom>
        </p:spPr>
      </p:pic>
      <p:pic>
        <p:nvPicPr>
          <p:cNvPr id="9" name="Picture 8" descr="Logo">
            <a:extLst>
              <a:ext uri="{FF2B5EF4-FFF2-40B4-BE49-F238E27FC236}">
                <a16:creationId xmlns:a16="http://schemas.microsoft.com/office/drawing/2014/main" id="{F65EF9A7-E041-B968-30C3-85C5FCBC383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604" y="133404"/>
            <a:ext cx="2017309" cy="1756832"/>
          </a:xfrm>
          <a:prstGeom prst="rect">
            <a:avLst/>
          </a:prstGeom>
          <a:effectLst>
            <a:outerShdw blurRad="76200" dist="114300" dir="5100000" algn="ctr" rotWithShape="0">
              <a:srgbClr val="000000">
                <a:alpha val="51000"/>
              </a:srgbClr>
            </a:outerShdw>
          </a:effec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2B13DF-C00C-90DF-E5FF-CC42A8CC3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45" y="340757"/>
            <a:ext cx="92412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31A70-3E0C-E14D-4304-E250C57E2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5745" y="2490952"/>
            <a:ext cx="10978055" cy="3686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222A8-8650-3CF8-0FE7-78D663C94A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CAE8D-19AB-44BA-91FB-940E40449C65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372A3-7B43-C9C8-0F77-7D00680AA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D3955-EBC9-947B-CCE9-A22739BC0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54E40-E036-4CBC-92F4-D68F983B48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1964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 Pro Black" panose="02040A020504050202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F5AD022-C7B4-D579-CC52-38701BF05C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C1B66E9-CADA-1A9F-17A6-EE23018D5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F3937-631F-40BA-E9FA-BAFBD5376E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94D2C-B604-1F51-2229-65FF5E33C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E5E6F-15B5-8F61-B16D-FB8808AC2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B2C329-3824-40B9-BCFF-5F3766DC840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201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77010C-D950-D41A-7C48-04C6A6C6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C3EEB-407E-6037-A4CB-3B42ABD8D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CAC9E-C67E-801B-907F-1BA7130F7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4C586E-40A7-4039-8FDD-1272C64D8C88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751CE-8450-46F1-B9C2-3E4E9F9D8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56C95-B0F1-AD49-A861-BB3458C8E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1989E8-39F7-4051-BAD5-969D51D98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9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DDE7D7-36F4-5A10-1E2B-1170E32F7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272" y="2565837"/>
            <a:ext cx="8759456" cy="39312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94C3A7-9F7F-96EF-BA35-0989A6C87A4B}"/>
              </a:ext>
            </a:extLst>
          </p:cNvPr>
          <p:cNvSpPr txBox="1"/>
          <p:nvPr/>
        </p:nvSpPr>
        <p:spPr>
          <a:xfrm>
            <a:off x="-106325" y="701163"/>
            <a:ext cx="10292316" cy="63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>
              <a:lnSpc>
                <a:spcPct val="115000"/>
              </a:lnSpc>
              <a:spcAft>
                <a:spcPts val="800"/>
              </a:spcAft>
            </a:pPr>
            <a:r>
              <a:rPr lang="en-GB" sz="32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Friday – Geography, Sociology, Child Development</a:t>
            </a:r>
            <a:endParaRPr lang="en-GB" sz="3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171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DE641B-6471-C89A-C5C3-3F227B8345E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382240">
            <a:off x="1460111" y="765005"/>
            <a:ext cx="9271777" cy="5111624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ABCDEE49-3270-0560-2F53-4F65AC269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-4762"/>
            <a:ext cx="8137525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Paper 1:</a:t>
            </a:r>
            <a:endParaRPr kumimoji="0" lang="en-GB" altLang="en-US" sz="1600" b="1" i="0" u="sng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/>
              <a:ea typeface="Calibri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Liv</a:t>
            </a:r>
            <a:r>
              <a:rPr kumimoji="0" lang="en-GB" alt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ing with the Physical Environment</a:t>
            </a:r>
            <a:r>
              <a: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.</a:t>
            </a:r>
            <a:endParaRPr kumimoji="0" lang="en-GB" altLang="en-US" sz="1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 hour 30 minutes exam.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88 marks.</a:t>
            </a:r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/>
              <a:ea typeface="Calibri"/>
              <a:cs typeface="Arial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35% of your grade.</a:t>
            </a:r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/>
              <a:ea typeface="Calibri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/>
              <a:ea typeface="Calibri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Section A</a:t>
            </a:r>
            <a:r>
              <a: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:</a:t>
            </a:r>
            <a:endParaRPr kumimoji="0" lang="en-GB" altLang="en-US" sz="1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/>
              <a:ea typeface="Calibri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The Challenge of Natural Hazards.</a:t>
            </a:r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/>
              <a:ea typeface="Calibri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/>
              <a:ea typeface="Calibri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Section B</a:t>
            </a:r>
            <a:r>
              <a: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:</a:t>
            </a:r>
            <a:endParaRPr kumimoji="0" lang="en-GB" altLang="en-US" sz="1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/>
              <a:ea typeface="Calibri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The Living World. </a:t>
            </a:r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/>
              <a:ea typeface="Calibri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400" b="0" i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Section C</a:t>
            </a:r>
            <a:r>
              <a: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:</a:t>
            </a:r>
            <a:endParaRPr kumimoji="0" lang="en-GB" altLang="en-US" sz="1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/>
              <a:ea typeface="Calibri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Physical Landscapes in the UK. Coasts and rivers.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/>
              <a:ea typeface="Calibri"/>
              <a:cs typeface="Arial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sng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Paper 2: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Challenges in the Human Environment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,Sans-Serif"/>
              <a:buChar char="§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1 hour 30 minutes exam.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,Sans-Serif"/>
              <a:buChar char="§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88 marks.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,Sans-Serif"/>
              <a:buChar char="§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35% of your grade.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Section A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: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Urban Issues and Challenges. 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Section B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: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The Changing Economic World.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Section C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: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The Challenge of Resource Management.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Focus on water resources.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pic>
        <p:nvPicPr>
          <p:cNvPr id="8196" name="Picture 2" descr="24029-clip-art-graphic-of-a-world-globe-cartoon-character-running-by-toons4biz">
            <a:extLst>
              <a:ext uri="{FF2B5EF4-FFF2-40B4-BE49-F238E27FC236}">
                <a16:creationId xmlns:a16="http://schemas.microsoft.com/office/drawing/2014/main" id="{C49C0571-1440-D94A-F454-4A31C3749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/>
          <a:stretch>
            <a:fillRect/>
          </a:stretch>
        </p:blipFill>
        <p:spPr bwMode="auto">
          <a:xfrm rot="417126" flipH="1">
            <a:off x="10218738" y="4983163"/>
            <a:ext cx="16160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9F7007E-795A-47B9-9F5C-065F03E2ABA4}"/>
              </a:ext>
            </a:extLst>
          </p:cNvPr>
          <p:cNvSpPr/>
          <p:nvPr/>
        </p:nvSpPr>
        <p:spPr>
          <a:xfrm>
            <a:off x="263352" y="0"/>
            <a:ext cx="636966" cy="6858001"/>
          </a:xfrm>
          <a:prstGeom prst="rect">
            <a:avLst/>
          </a:prstGeom>
          <a:gradFill flip="none" rotWithShape="1">
            <a:gsLst>
              <a:gs pos="55000">
                <a:srgbClr val="3364BA"/>
              </a:gs>
              <a:gs pos="2000">
                <a:srgbClr val="0070C0"/>
              </a:gs>
              <a:gs pos="18000">
                <a:schemeClr val="accent5">
                  <a:lumMod val="60000"/>
                  <a:lumOff val="40000"/>
                </a:schemeClr>
              </a:gs>
              <a:gs pos="91000">
                <a:srgbClr val="00B05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200" name="Picture 6">
            <a:extLst>
              <a:ext uri="{FF2B5EF4-FFF2-40B4-BE49-F238E27FC236}">
                <a16:creationId xmlns:a16="http://schemas.microsoft.com/office/drawing/2014/main" id="{B7CC1B76-89E3-12F4-B07E-8A65FB8CD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50" y="141288"/>
            <a:ext cx="323532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102ADF-4121-0BB3-B154-AF385133CCE5}"/>
              </a:ext>
            </a:extLst>
          </p:cNvPr>
          <p:cNvSpPr txBox="1"/>
          <p:nvPr/>
        </p:nvSpPr>
        <p:spPr>
          <a:xfrm>
            <a:off x="5610225" y="466725"/>
            <a:ext cx="5276850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Segoe UI"/>
              </a:rPr>
              <a:t>Paper 3: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Segoe UI"/>
              </a:rPr>
              <a:t>​​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Segoe UI"/>
              </a:rPr>
              <a:t>Geographical Applications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Segoe UI"/>
              </a:rPr>
              <a:t>.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Segoe UI"/>
              </a:rPr>
              <a:t>​​</a:t>
            </a: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,Sans-Serif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1 hour 30 minutes exam.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​​</a:t>
            </a: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,Sans-Serif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76 marks.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​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​</a:t>
            </a: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,Sans-Serif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30% of your grade.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​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​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egoe UI"/>
              </a:rPr>
              <a:t>​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egoe UI"/>
              </a:rPr>
              <a:t>​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egoe UI"/>
              </a:rPr>
              <a:t>Section A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egoe UI"/>
              </a:rPr>
              <a:t>: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egoe UI"/>
              </a:rPr>
              <a:t>​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egoe UI"/>
              </a:rPr>
              <a:t>​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egoe UI"/>
              </a:rPr>
              <a:t>Issue Evaluation.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egoe UI"/>
              </a:rPr>
              <a:t>​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egoe UI"/>
              </a:rPr>
              <a:t>​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egoe UI"/>
              </a:rPr>
              <a:t>Make a decision on a geographical issue outlined in a booklet published before the exam.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egoe UI"/>
              </a:rPr>
              <a:t>​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egoe UI"/>
              </a:rPr>
              <a:t>​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egoe UI"/>
              </a:rPr>
              <a:t>​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egoe UI"/>
              </a:rPr>
              <a:t>​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egoe UI"/>
              </a:rPr>
              <a:t>Section B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egoe UI"/>
              </a:rPr>
              <a:t>: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egoe UI"/>
              </a:rPr>
              <a:t>​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egoe UI"/>
              </a:rPr>
              <a:t>​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egoe UI"/>
              </a:rPr>
              <a:t>Fieldwork.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egoe UI"/>
              </a:rPr>
              <a:t>​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egoe UI"/>
              </a:rPr>
              <a:t>​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sng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egoe UI"/>
              </a:rPr>
              <a:t>Enquiry 1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egoe UI"/>
              </a:rPr>
              <a:t>: To what extent are the coastal defences in Portsmouth effective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egoe UI"/>
              </a:rPr>
              <a:t>​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egoe UI"/>
              </a:rPr>
              <a:t>​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egoe UI"/>
              </a:rPr>
              <a:t>​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egoe UI"/>
              </a:rPr>
              <a:t>​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sng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egoe UI"/>
              </a:rPr>
              <a:t>Enquiry 2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egoe UI"/>
              </a:rPr>
              <a:t>: To what extent is the Gunwharf redevelopment effective.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egoe UI"/>
              </a:rPr>
              <a:t>​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egoe UI"/>
              </a:rPr>
              <a:t>​</a:t>
            </a:r>
          </a:p>
        </p:txBody>
      </p:sp>
      <p:pic>
        <p:nvPicPr>
          <p:cNvPr id="7" name="Picture 6" descr="Field Trips – Transportation – Seaford School District">
            <a:extLst>
              <a:ext uri="{FF2B5EF4-FFF2-40B4-BE49-F238E27FC236}">
                <a16:creationId xmlns:a16="http://schemas.microsoft.com/office/drawing/2014/main" id="{B43D3EBE-298A-5AE3-FD2F-2673FBDD4F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4625" y="4909668"/>
            <a:ext cx="1628775" cy="18002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539DE-B376-CD78-2EB7-3B9DB9DF3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-6350"/>
            <a:ext cx="10515600" cy="1325563"/>
          </a:xfrm>
        </p:spPr>
        <p:txBody>
          <a:bodyPr>
            <a:normAutofit/>
          </a:bodyPr>
          <a:lstStyle/>
          <a:p>
            <a:r>
              <a:rPr lang="en-GB" sz="2000" b="1" u="sng">
                <a:latin typeface="Comic Sans MS" panose="030F0702030302020204" pitchFamily="66" charset="0"/>
              </a:rPr>
              <a:t>Travel and Tourism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97A47-5412-A24F-43AF-AF4A49546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952" y="1175264"/>
            <a:ext cx="10515600" cy="4351338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>
              <a:spcAft>
                <a:spcPts val="600"/>
              </a:spcAft>
            </a:pPr>
            <a:r>
              <a:rPr lang="en-US" sz="6400" b="1">
                <a:latin typeface="Comic Sans MS"/>
                <a:ea typeface="+mj-lt"/>
                <a:cs typeface="+mj-lt"/>
              </a:rPr>
              <a:t>2x pieces of coursework and 1 exam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400" b="1">
                <a:latin typeface="Comic Sans MS"/>
                <a:ea typeface="+mj-lt"/>
                <a:cs typeface="+mj-lt"/>
              </a:rPr>
              <a:t>Component 1 – Explore the sector </a:t>
            </a:r>
            <a:endParaRPr lang="en-US" sz="6400" b="1">
              <a:latin typeface="Comic Sans M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400">
                <a:latin typeface="Comic Sans MS"/>
              </a:rPr>
              <a:t>Travel and Tourism </a:t>
            </a:r>
            <a:r>
              <a:rPr lang="en-US" sz="6400" err="1">
                <a:latin typeface="Comic Sans MS"/>
              </a:rPr>
              <a:t>Organisations</a:t>
            </a:r>
            <a:r>
              <a:rPr lang="en-US" sz="6400">
                <a:latin typeface="Comic Sans MS"/>
              </a:rPr>
              <a:t> and Destinations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400">
                <a:latin typeface="Comic Sans MS"/>
              </a:rPr>
              <a:t>Internal Assessment (controlled assessment) Pass, Merit, Distinction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400">
                <a:latin typeface="Comic Sans MS"/>
                <a:cs typeface="Calibri"/>
              </a:rPr>
              <a:t>30%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400" b="1">
              <a:latin typeface="Comic Sans MS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400" b="1">
                <a:latin typeface="Comic Sans MS"/>
                <a:ea typeface="+mj-lt"/>
                <a:cs typeface="+mj-lt"/>
              </a:rPr>
              <a:t>Component 2 – Develop Skills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400">
                <a:latin typeface="Comic Sans MS"/>
              </a:rPr>
              <a:t>Customer Needs in Travel and Tourism</a:t>
            </a:r>
            <a:endParaRPr lang="en-US" sz="6400">
              <a:latin typeface="Comic Sans MS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400">
                <a:latin typeface="Comic Sans MS"/>
              </a:rPr>
              <a:t>Internal Assessment (applying skills)Pass, Merit, Distinction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400">
                <a:latin typeface="Comic Sans MS"/>
                <a:cs typeface="Calibri"/>
              </a:rPr>
              <a:t>30%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400">
              <a:latin typeface="Comic Sans MS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400" b="1">
                <a:latin typeface="Comic Sans MS"/>
                <a:ea typeface="+mj-lt"/>
                <a:cs typeface="+mj-lt"/>
              </a:rPr>
              <a:t>Component 3 – Apply knowledge</a:t>
            </a:r>
          </a:p>
          <a:p>
            <a:pPr>
              <a:spcAft>
                <a:spcPts val="600"/>
              </a:spcAft>
            </a:pPr>
            <a:r>
              <a:rPr lang="en-US" sz="6400">
                <a:latin typeface="Comic Sans MS"/>
              </a:rPr>
              <a:t>Factors affecting global travel and tourism</a:t>
            </a:r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400">
                <a:latin typeface="Comic Sans MS"/>
              </a:rPr>
              <a:t>External Written Assessment (exam)     </a:t>
            </a:r>
            <a:endParaRPr lang="en-US" sz="6400">
              <a:latin typeface="Comic Sans MS"/>
              <a:cs typeface="Calibri"/>
            </a:endParaRPr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400">
                <a:latin typeface="Comic Sans MS"/>
              </a:rPr>
              <a:t>Pass, Merit, Distinction</a:t>
            </a:r>
            <a:endParaRPr lang="en-US" sz="6400">
              <a:latin typeface="Comic Sans MS"/>
              <a:cs typeface="Calibri"/>
            </a:endParaRPr>
          </a:p>
          <a:p>
            <a:pPr marL="5143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400">
                <a:latin typeface="Comic Sans MS"/>
                <a:cs typeface="Calibri"/>
              </a:rPr>
              <a:t>40%</a:t>
            </a:r>
          </a:p>
          <a:p>
            <a:pPr>
              <a:spcAft>
                <a:spcPts val="600"/>
              </a:spcAft>
            </a:pPr>
            <a:endParaRPr lang="en-US" sz="6400" b="1">
              <a:latin typeface="Comic Sans MS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400">
              <a:latin typeface="Comic Sans MS"/>
              <a:cs typeface="Calibri"/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400">
              <a:latin typeface="Comic Sans MS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400" b="1">
              <a:latin typeface="Comic Sans MS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400" b="1">
              <a:latin typeface="Comic Sans MS"/>
              <a:cs typeface="Calibri"/>
            </a:endParaRPr>
          </a:p>
          <a:p>
            <a:endParaRPr lang="en-GB"/>
          </a:p>
        </p:txBody>
      </p:sp>
      <p:pic>
        <p:nvPicPr>
          <p:cNvPr id="7" name="Picture 8" descr="A picture containing outdoor, clouds&#10;&#10;Description automatically generated">
            <a:extLst>
              <a:ext uri="{FF2B5EF4-FFF2-40B4-BE49-F238E27FC236}">
                <a16:creationId xmlns:a16="http://schemas.microsoft.com/office/drawing/2014/main" id="{CFA8EABD-1ACC-8F1E-5405-6973C0281C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78" r="2364" b="4"/>
          <a:stretch/>
        </p:blipFill>
        <p:spPr>
          <a:xfrm>
            <a:off x="9029199" y="11"/>
            <a:ext cx="3237269" cy="2788284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9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0CD7B78C-2AE4-957D-C044-E1CE86DCA1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24" r="16730"/>
          <a:stretch/>
        </p:blipFill>
        <p:spPr>
          <a:xfrm>
            <a:off x="6789662" y="316935"/>
            <a:ext cx="2006044" cy="2016482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11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8F4ECD64-B985-C19B-6460-67B2F0D679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16" r="17489" b="-1"/>
          <a:stretch/>
        </p:blipFill>
        <p:spPr>
          <a:xfrm>
            <a:off x="8793921" y="3934191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18159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617EFF-92CA-B455-BF99-DD566BADD0F2}"/>
              </a:ext>
            </a:extLst>
          </p:cNvPr>
          <p:cNvSpPr txBox="1"/>
          <p:nvPr/>
        </p:nvSpPr>
        <p:spPr>
          <a:xfrm>
            <a:off x="267364" y="215364"/>
            <a:ext cx="10621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Child Development - OCR Cambridge National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3FB0D7-46A2-32DA-D184-9B21236BC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65" y="949829"/>
            <a:ext cx="6915150" cy="167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A848BD-30BF-5F05-445E-89E724D1FAF4}"/>
              </a:ext>
            </a:extLst>
          </p:cNvPr>
          <p:cNvSpPr txBox="1"/>
          <p:nvPr/>
        </p:nvSpPr>
        <p:spPr>
          <a:xfrm>
            <a:off x="437486" y="2672318"/>
            <a:ext cx="1130085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Unit R057: Health and well-being for child development (Exam)</a:t>
            </a:r>
          </a:p>
          <a:p>
            <a:r>
              <a:rPr lang="en-GB" dirty="0"/>
              <a:t>o Pre-conception health and reproduction o Antenatal care and preparation for birth </a:t>
            </a:r>
          </a:p>
          <a:p>
            <a:r>
              <a:rPr lang="en-GB" dirty="0"/>
              <a:t>o Postnatal checks, postnatal care and the conditions for development </a:t>
            </a:r>
          </a:p>
          <a:p>
            <a:r>
              <a:rPr lang="en-GB" dirty="0"/>
              <a:t>o Childhood illnesses and a child safe environment.</a:t>
            </a:r>
          </a:p>
          <a:p>
            <a:r>
              <a:rPr lang="en-GB" b="1" dirty="0"/>
              <a:t>Unit R058: Create a safe environment and understand the nutritional needs of children from birth to five years (Set assignment)</a:t>
            </a:r>
          </a:p>
          <a:p>
            <a:r>
              <a:rPr lang="en-GB" dirty="0"/>
              <a:t>o Creating a safe environment in a childcare setting </a:t>
            </a:r>
          </a:p>
          <a:p>
            <a:r>
              <a:rPr lang="en-GB" dirty="0"/>
              <a:t>o Choosing suitable equipment for a childcare setting </a:t>
            </a:r>
          </a:p>
          <a:p>
            <a:r>
              <a:rPr lang="en-GB" dirty="0"/>
              <a:t>o Nutritional needs of children from birth to five years.</a:t>
            </a:r>
          </a:p>
          <a:p>
            <a:r>
              <a:rPr lang="en-GB" b="1" dirty="0"/>
              <a:t>Unit R059: Understand the development of a child from one to five years (Set assignment)</a:t>
            </a:r>
          </a:p>
          <a:p>
            <a:r>
              <a:rPr lang="en-GB" dirty="0"/>
              <a:t>o Physical, intellectual and social developmental norms from one to five years </a:t>
            </a:r>
          </a:p>
          <a:p>
            <a:r>
              <a:rPr lang="en-GB" dirty="0"/>
              <a:t>o Stages and types of play and how play benefits development </a:t>
            </a:r>
          </a:p>
          <a:p>
            <a:r>
              <a:rPr lang="en-GB" dirty="0"/>
              <a:t>o Observe the development of a child aged one to five years </a:t>
            </a:r>
          </a:p>
          <a:p>
            <a:r>
              <a:rPr lang="en-GB" dirty="0"/>
              <a:t>o Plan and evaluate play activities for a child aged one to five years for a chosen area of development</a:t>
            </a:r>
          </a:p>
        </p:txBody>
      </p:sp>
      <p:pic>
        <p:nvPicPr>
          <p:cNvPr id="1026" name="Picture 2" descr="1-Year-Old Development Milestones">
            <a:extLst>
              <a:ext uri="{FF2B5EF4-FFF2-40B4-BE49-F238E27FC236}">
                <a16:creationId xmlns:a16="http://schemas.microsoft.com/office/drawing/2014/main" id="{713CB79D-4220-776A-655F-61A5AEF8B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252" y="707398"/>
            <a:ext cx="3482384" cy="231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503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D537C8-A01D-4298-9DB8-8F5236B22760}"/>
              </a:ext>
            </a:extLst>
          </p:cNvPr>
          <p:cNvSpPr txBox="1"/>
          <p:nvPr/>
        </p:nvSpPr>
        <p:spPr>
          <a:xfrm>
            <a:off x="0" y="206829"/>
            <a:ext cx="9710057" cy="58169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u="sng" dirty="0">
                <a:latin typeface="Calibri"/>
                <a:ea typeface="Calibri"/>
                <a:cs typeface="Calibri"/>
              </a:rPr>
              <a:t>As part of the Cambridge National, you’ll cover: </a:t>
            </a:r>
          </a:p>
          <a:p>
            <a:endParaRPr lang="en-US" sz="2800" b="1" u="sng" dirty="0">
              <a:latin typeface="Calibri"/>
              <a:ea typeface="Calibri"/>
              <a:cs typeface="Calibri"/>
            </a:endParaRPr>
          </a:p>
          <a:p>
            <a:r>
              <a:rPr lang="en-US" sz="2800" dirty="0">
                <a:latin typeface="Calibri"/>
                <a:ea typeface="Calibri"/>
                <a:cs typeface="Calibri"/>
              </a:rPr>
              <a:t>• </a:t>
            </a:r>
            <a:r>
              <a:rPr lang="en-US" sz="3200" dirty="0">
                <a:latin typeface="Calibri"/>
                <a:ea typeface="Calibri"/>
                <a:cs typeface="Calibri"/>
              </a:rPr>
              <a:t>health and wellbeing for child development, creating conditions in which children can thrive </a:t>
            </a:r>
          </a:p>
          <a:p>
            <a:endParaRPr lang="en-US" sz="2800" dirty="0">
              <a:latin typeface="Calibri"/>
              <a:ea typeface="Calibri"/>
              <a:cs typeface="Calibri"/>
            </a:endParaRPr>
          </a:p>
          <a:p>
            <a:r>
              <a:rPr lang="en-US" sz="2800" dirty="0">
                <a:latin typeface="Calibri"/>
                <a:ea typeface="Calibri"/>
                <a:cs typeface="Calibri"/>
              </a:rPr>
              <a:t>• </a:t>
            </a:r>
            <a:r>
              <a:rPr lang="en-US" sz="3200" dirty="0">
                <a:latin typeface="Calibri"/>
                <a:ea typeface="Calibri"/>
                <a:cs typeface="Calibri"/>
              </a:rPr>
              <a:t>creating safe environments for children </a:t>
            </a:r>
          </a:p>
          <a:p>
            <a:endParaRPr lang="en-US" sz="3200" dirty="0">
              <a:latin typeface="Calibri"/>
              <a:ea typeface="Calibri"/>
              <a:cs typeface="Calibri"/>
            </a:endParaRPr>
          </a:p>
          <a:p>
            <a:r>
              <a:rPr lang="en-US" sz="3200" dirty="0">
                <a:latin typeface="Calibri"/>
                <a:ea typeface="Calibri"/>
                <a:cs typeface="Calibri"/>
              </a:rPr>
              <a:t>• the nutritional needs of children from birth to five years, plus investigating and choosing equipment </a:t>
            </a:r>
          </a:p>
          <a:p>
            <a:endParaRPr lang="en-US" sz="3200" dirty="0">
              <a:latin typeface="Calibri"/>
              <a:ea typeface="Calibri"/>
              <a:cs typeface="Calibri"/>
            </a:endParaRPr>
          </a:p>
          <a:p>
            <a:r>
              <a:rPr lang="en-US" sz="3200" dirty="0">
                <a:latin typeface="Calibri"/>
                <a:ea typeface="Calibri"/>
                <a:cs typeface="Calibri"/>
              </a:rPr>
              <a:t>• the development of a child from one to five years, using observation and research techniques</a:t>
            </a:r>
          </a:p>
        </p:txBody>
      </p:sp>
    </p:spTree>
    <p:extLst>
      <p:ext uri="{BB962C8B-B14F-4D97-AF65-F5344CB8AC3E}">
        <p14:creationId xmlns:p14="http://schemas.microsoft.com/office/powerpoint/2010/main" val="3734604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7E9D5-1722-A9F8-3B25-9FE6F6B07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choose Child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D2CCF-D83D-58E0-FE7C-A5DDB77B4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latin typeface="Calibri"/>
                <a:ea typeface="Calibri"/>
                <a:cs typeface="Calibri"/>
              </a:rPr>
              <a:t>By developing applied knowledge and practical skills, this course will help give you the opportunity to progress on to A Levels, a Cambridge Technical in Health and Social Care, an apprenticeship or university. </a:t>
            </a:r>
            <a:endParaRPr lang="en-US" sz="3200" dirty="0"/>
          </a:p>
          <a:p>
            <a:r>
              <a:rPr lang="en-US" sz="3200" dirty="0">
                <a:latin typeface="Calibri"/>
                <a:ea typeface="Calibri"/>
                <a:cs typeface="Calibri"/>
              </a:rPr>
              <a:t>Child Development could be the first step of a career as a Nursery Nurse, an Early Years Teacher, Family Support Worker, Nursery Manager, Children’s Nurse, Social Worker and more.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7367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MayfieldTheme updated">
  <a:themeElements>
    <a:clrScheme name="Mayfield 1">
      <a:dk1>
        <a:srgbClr val="283583"/>
      </a:dk1>
      <a:lt1>
        <a:sysClr val="window" lastClr="FFFFFF"/>
      </a:lt1>
      <a:dk2>
        <a:srgbClr val="121543"/>
      </a:dk2>
      <a:lt2>
        <a:srgbClr val="9CBFDD"/>
      </a:lt2>
      <a:accent1>
        <a:srgbClr val="0872B8"/>
      </a:accent1>
      <a:accent2>
        <a:srgbClr val="909090"/>
      </a:accent2>
      <a:accent3>
        <a:srgbClr val="9290BA"/>
      </a:accent3>
      <a:accent4>
        <a:srgbClr val="80B2E8"/>
      </a:accent4>
      <a:accent5>
        <a:srgbClr val="394CBD"/>
      </a:accent5>
      <a:accent6>
        <a:srgbClr val="1251AE"/>
      </a:accent6>
      <a:hlink>
        <a:srgbClr val="0563C1"/>
      </a:hlink>
      <a:folHlink>
        <a:srgbClr val="954F72"/>
      </a:folHlink>
    </a:clrScheme>
    <a:fontScheme name="Mayfield 1">
      <a:majorFont>
        <a:latin typeface="Grenoble Heavy SF"/>
        <a:ea typeface=""/>
        <a:cs typeface=""/>
      </a:majorFont>
      <a:minorFont>
        <a:latin typeface="Franklin Gothic Medium"/>
        <a:ea typeface=""/>
        <a:cs typeface="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yfieldTheme updated" id="{54DA8249-73F7-4475-B8DA-D7A096F96000}" vid="{910CF85A-C065-4856-A5BD-9C12C444C944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EFA3F6049CB6469E794F0D66C8917E" ma:contentTypeVersion="13" ma:contentTypeDescription="Create a new document." ma:contentTypeScope="" ma:versionID="66700f4ab34b27451fefaab5826afab6">
  <xsd:schema xmlns:xsd="http://www.w3.org/2001/XMLSchema" xmlns:xs="http://www.w3.org/2001/XMLSchema" xmlns:p="http://schemas.microsoft.com/office/2006/metadata/properties" xmlns:ns2="a4ccbfd7-44dc-4e61-840c-645355d81de8" xmlns:ns3="2becb79c-ef01-4212-a3c6-5f1281ae6ed4" targetNamespace="http://schemas.microsoft.com/office/2006/metadata/properties" ma:root="true" ma:fieldsID="6505846afd91e94de40a489afc6204c1" ns2:_="" ns3:_="">
    <xsd:import namespace="a4ccbfd7-44dc-4e61-840c-645355d81de8"/>
    <xsd:import namespace="2becb79c-ef01-4212-a3c6-5f1281ae6e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cbfd7-44dc-4e61-840c-645355d81d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5fbf4e7-4c5a-4f72-bbe6-91898e03e7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ecb79c-ef01-4212-a3c6-5f1281ae6ed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d766dce-63c8-450d-8a0b-abca1092f852}" ma:internalName="TaxCatchAll" ma:showField="CatchAllData" ma:web="2becb79c-ef01-4212-a3c6-5f1281ae6e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4ccbfd7-44dc-4e61-840c-645355d81de8">
      <Terms xmlns="http://schemas.microsoft.com/office/infopath/2007/PartnerControls"/>
    </lcf76f155ced4ddcb4097134ff3c332f>
    <TaxCatchAll xmlns="2becb79c-ef01-4212-a3c6-5f1281ae6ed4" xsi:nil="true"/>
  </documentManagement>
</p:properties>
</file>

<file path=customXml/itemProps1.xml><?xml version="1.0" encoding="utf-8"?>
<ds:datastoreItem xmlns:ds="http://schemas.openxmlformats.org/officeDocument/2006/customXml" ds:itemID="{3B45C33B-1D95-4DC9-9F8E-199D62C153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608BC4-A405-4337-9393-5901A7723D15}"/>
</file>

<file path=customXml/itemProps3.xml><?xml version="1.0" encoding="utf-8"?>
<ds:datastoreItem xmlns:ds="http://schemas.openxmlformats.org/officeDocument/2006/customXml" ds:itemID="{A06542D8-C568-48E0-ADC2-F952CA3771A8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d529b8be-5566-4343-8007-cffb4300701a"/>
    <ds:schemaRef ds:uri="http://schemas.microsoft.com/office/2006/documentManagement/types"/>
    <ds:schemaRef ds:uri="http://schemas.openxmlformats.org/package/2006/metadata/core-properties"/>
    <ds:schemaRef ds:uri="3fd2b3e8-6ba5-446b-8738-5499914f3ec1"/>
    <ds:schemaRef ds:uri="http://www.w3.org/XML/1998/namespace"/>
    <ds:schemaRef ds:uri="http://purl.org/dc/elements/1.1/"/>
    <ds:schemaRef ds:uri="256cee14-f636-4681-b71d-45a30a133b2b"/>
    <ds:schemaRef ds:uri="6f14df77-98d2-4ed4-8da8-6de542f4945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MayfieldTheme updated</Template>
  <TotalTime>4798</TotalTime>
  <Words>551</Words>
  <Application>Microsoft Office PowerPoint</Application>
  <PresentationFormat>Widescreen</PresentationFormat>
  <Paragraphs>81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MayfieldTheme updated</vt:lpstr>
      <vt:lpstr>Office Theme</vt:lpstr>
      <vt:lpstr>1_Office Theme</vt:lpstr>
      <vt:lpstr>PowerPoint Presentation</vt:lpstr>
      <vt:lpstr>PowerPoint Presentation</vt:lpstr>
      <vt:lpstr>Travel and Tourism</vt:lpstr>
      <vt:lpstr>PowerPoint Presentation</vt:lpstr>
      <vt:lpstr>PowerPoint Presentation</vt:lpstr>
      <vt:lpstr>Why choose Child development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 CATHIE</dc:creator>
  <cp:lastModifiedBy>Mrs J FIRTH</cp:lastModifiedBy>
  <cp:revision>53</cp:revision>
  <cp:lastPrinted>2024-03-05T10:41:17Z</cp:lastPrinted>
  <dcterms:created xsi:type="dcterms:W3CDTF">2023-07-17T10:35:56Z</dcterms:created>
  <dcterms:modified xsi:type="dcterms:W3CDTF">2025-03-12T11:43:41Z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0x010100CBEFA3F6049CB6469E794F0D66C8917E</vt:lpwstr>
  </property>
  <property fmtid="{D5CDD505-2E9C-101B-9397-08002B2CF9AE}" pid="3" name="MediaServiceImageTags">
    <vt:lpwstr/>
  </property>
</Properties>
</file>