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316" r:id="rId6"/>
    <p:sldId id="331" r:id="rId7"/>
    <p:sldId id="340" r:id="rId8"/>
    <p:sldId id="332" r:id="rId9"/>
    <p:sldId id="333" r:id="rId10"/>
    <p:sldId id="334" r:id="rId11"/>
    <p:sldId id="335" r:id="rId12"/>
    <p:sldId id="337" r:id="rId13"/>
    <p:sldId id="336" r:id="rId14"/>
    <p:sldId id="338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0127F-8DFA-43D4-B377-FB5D9B82D5C4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7D76-BB2F-4EC0-BE2A-8917DB9D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7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49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C4AE-A3FC-8DCD-C77F-0C5CD731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3AFAB-0C23-1D11-5834-88EB425F4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35347-1472-BE20-6B89-B1C3E3F0A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8C4C9-0BE0-4158-68F9-95C793FB04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1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B1DA3-9FDF-3540-7F98-286B95CA5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5FA1B-EF97-01D6-8829-3C9B66A24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0D588A-BD25-5EC5-0750-60087FA3B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CFB17-38A4-8ACA-F50D-5B052CCC5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7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4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3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04D9-9D0E-366E-5E66-261B0020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15AAB9-4EBD-E369-86D7-34FB492A8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665043-576F-B9EC-BC71-B5D386D2A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7D1C2-06FE-CF8B-3EA9-C59F8A10B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3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D3C20-C8DB-4F16-FAB1-B11F148F0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2ECB60-AB08-B591-45FB-46A363F35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6DBCE-C2A1-E171-6FD1-E1EF245F0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097A-7CB7-27BC-EDEC-F535D4511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5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EE10B-10C0-6A82-51E7-E98D1B171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B12F8-8368-0ACF-BDD4-E58C7512A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46990-5CDD-811D-461C-DD94A6824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99E7C-2ABF-3A8C-FACA-60AB55D1B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3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E7F75-B42E-E28C-5B79-D7FE42502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160C8-0831-59B3-8B1A-1FB492598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9E2D7-96DD-F5CA-5C87-D179DC719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FA3D4-F3A6-2E2A-654A-FFF3DEB7F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66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A5BC6-B3EB-FAF6-3150-28BEDA71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6A3639-F1B8-2CBF-D877-172D51F34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26B32-A1D6-9026-036F-E7D5EC6C1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29BB7-E2ED-50D6-73BD-C15E6CBF32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7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6783E-A7CC-18B3-71E7-B252E93D1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6B2B4-9652-DE51-9BF8-1CE717A3C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5F022A-7431-CF6D-66F0-900B9DED0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15BA4-7C5C-7D52-A430-CDF1849FF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07D76-BB2F-4EC0-BE2A-8917DB9D15F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B773-C289-AADF-E9B1-3CA22C144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17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58FB4-030B-D71E-CC56-4DB33B232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1845"/>
            <a:ext cx="9144000" cy="99824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BE2E9-9FE0-6421-E2E6-0551C5BA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06F6-5708-F625-6C87-7CA7B6A6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40A91-6AEC-F510-C05B-6A16342D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8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3786-CC94-0501-C28E-43266F66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5B209-328D-0268-8D33-A35C75D5B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7E5B-2E2C-A06D-2860-FF437EFB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A2D43-B7AC-088C-2D7F-E5D0D56C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578BC-7FC4-EFE6-A34E-87B6AC18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6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539DA0-3474-4E1D-29F3-96227EB92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711669"/>
            <a:ext cx="2628900" cy="3465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844AB-7DC3-67C3-88C8-9DA28313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85847"/>
            <a:ext cx="7734300" cy="37911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62EE5-20DE-9E4E-24BB-AA233ED2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ADBA8-0C26-60EB-9AF1-ABE6B219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10CD-0BBC-9E80-F21C-B05ECDDC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510F-FFBE-7979-4DC5-6308FA8F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A246-C7B9-7433-E8D2-7C1BEB223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EC94-26C4-D039-CB1C-113AE1AC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2CB59-0BE2-FFAA-8FEB-2D9FB3F7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C6109-9079-9391-0B51-5F26B423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95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F8AA-D434-2D6F-6BB1-8101FC82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76805-D547-678B-65F1-2CD2B23D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D93D-F5A8-8310-D260-C8172493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3F28-65C1-BC95-8998-FB5A3C7E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43F9D-5754-8743-935E-06A07437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E0F0-5C39-C5E2-7DBD-EE355730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5D16A-FC70-6B5F-8821-BBABE3BC8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2276"/>
            <a:ext cx="5181600" cy="38646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2BB4-BB57-99F9-0B1A-FA813872B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2276"/>
            <a:ext cx="5181600" cy="38646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i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i="1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C7E0F-20B0-26C4-6018-E51796BE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ED89-2063-302E-9943-876E46D5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1726B-8EF0-9A6C-6D4E-7965F734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2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8E86-8137-26F5-2663-9E5DAC8F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894534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6CDC-64AE-1A62-6876-89B0CB368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D2BE-1832-E45F-570E-4518B5B6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C9BF8-7EB7-FE45-BD73-CA58AD6A8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42435-1DFB-F4C9-FDEE-E77D93969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902BA-24F4-A039-F035-52EC1836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20CD0E-DCF0-134F-EEAF-6ED75754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E8612-B4F1-D2DE-C944-751EC5BD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6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FC33-2E17-A5DA-61AF-5B4BEF2E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B16CB-DD9E-C75F-B26F-5957F593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11994-9CF2-63F3-697A-F765537A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9C4DF-0E00-DC73-8A89-A3A1787C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6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2DBAB-5B09-A557-F7B4-120031AE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B10DB-643F-B37C-3DD0-064ACCF1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3001F-2390-5023-512A-A58CDB0C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7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DD83-33C7-368A-9BD8-BB180EF3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9972"/>
            <a:ext cx="9011478" cy="1690841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C158C-4B57-F8FA-18F9-B17472B8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898" y="2417378"/>
            <a:ext cx="6172200" cy="345160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A5468-8C4D-3ADC-3977-CFCD3487C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17378"/>
            <a:ext cx="3932237" cy="345160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95B06-31A6-F83F-F535-80D90053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E9BBD-66C6-ABDF-DFB0-868A42CD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7DCAC-FE10-01CB-6E22-4FF8D9A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4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66EB-FE5F-5D6E-D86E-6DEA925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0B735-7788-9EAF-AD9B-C56EFC2B1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902226"/>
            <a:ext cx="6172200" cy="29588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BF57B-9C3B-D1F0-4EAA-F5B330EB7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2024"/>
            <a:ext cx="3932237" cy="3636963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AC62-33BD-143B-C3DC-BC2E5F1B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2912-F105-67DC-DF06-69756D6A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6D2B1-A8AB-C762-CBEA-63B1B4E2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40000"/>
                <a:lumOff val="60000"/>
              </a:schemeClr>
            </a:gs>
            <a:gs pos="59000">
              <a:schemeClr val="accent6">
                <a:lumMod val="100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8A10398A-61A2-D7AF-1837-F50FED3150E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837"/>
            <a:ext cx="12744650" cy="8496433"/>
          </a:xfrm>
          <a:prstGeom prst="rect">
            <a:avLst/>
          </a:prstGeom>
        </p:spPr>
      </p:pic>
      <p:pic>
        <p:nvPicPr>
          <p:cNvPr id="19" name="Picture 18" descr="A black and white image of a cat&#10;&#10;Description automatically generated">
            <a:extLst>
              <a:ext uri="{FF2B5EF4-FFF2-40B4-BE49-F238E27FC236}">
                <a16:creationId xmlns:a16="http://schemas.microsoft.com/office/drawing/2014/main" id="{7A6CA854-A3EA-DCB3-C222-4791C760B9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255">
            <a:off x="-1356529" y="431492"/>
            <a:ext cx="14215524" cy="5787215"/>
          </a:xfrm>
          <a:prstGeom prst="rect">
            <a:avLst/>
          </a:prstGeom>
        </p:spPr>
      </p:pic>
      <p:pic>
        <p:nvPicPr>
          <p:cNvPr id="15" name="Picture 14" descr="A blue and black wavy background&#10;&#10;Description automatically generated">
            <a:extLst>
              <a:ext uri="{FF2B5EF4-FFF2-40B4-BE49-F238E27FC236}">
                <a16:creationId xmlns:a16="http://schemas.microsoft.com/office/drawing/2014/main" id="{30006209-4DB2-D1FD-C454-5D3FDC5E12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99">
            <a:off x="-186727" y="-391820"/>
            <a:ext cx="12450980" cy="6071023"/>
          </a:xfrm>
          <a:prstGeom prst="rect">
            <a:avLst/>
          </a:prstGeom>
        </p:spPr>
      </p:pic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F65EF9A7-E041-B968-30C3-85C5FCBC38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04" y="133404"/>
            <a:ext cx="2017309" cy="1756832"/>
          </a:xfrm>
          <a:prstGeom prst="rect">
            <a:avLst/>
          </a:prstGeom>
          <a:effectLst>
            <a:outerShdw blurRad="76200" dist="114300" dir="5100000" algn="ctr" rotWithShape="0">
              <a:srgbClr val="000000">
                <a:alpha val="51000"/>
              </a:srgbClr>
            </a:outerShdw>
          </a:effec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B13DF-C00C-90DF-E5FF-CC42A8CC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45" y="340757"/>
            <a:ext cx="92412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31A70-3E0C-E14D-4304-E250C57E2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745" y="2490952"/>
            <a:ext cx="10978055" cy="3686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22A8-8650-3CF8-0FE7-78D663C94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AE8D-19AB-44BA-91FB-940E40449C65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372A3-7B43-C9C8-0F77-7D00680A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D3955-EBC9-947B-CCE9-A22739BC0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4E40-E036-4CBC-92F4-D68F983B4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9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Black" panose="02040A020504050202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DE7D7-36F4-5A10-1E2B-1170E32F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72" y="2565837"/>
            <a:ext cx="8759456" cy="39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7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54AA0-A904-C4F5-7E5B-0C151225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E630-3452-E584-5A49-C6728987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727" y="299661"/>
            <a:ext cx="9241221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Options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1E082-FD81-68A8-13A6-878536A71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2276"/>
            <a:ext cx="5181600" cy="3864687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dirty="0">
                <a:effectLst/>
              </a:rPr>
            </a:b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A8648-E50B-BFC3-D7A3-4CE63D9D15D5}"/>
              </a:ext>
            </a:extLst>
          </p:cNvPr>
          <p:cNvSpPr txBox="1"/>
          <p:nvPr/>
        </p:nvSpPr>
        <p:spPr>
          <a:xfrm>
            <a:off x="5232967" y="2837789"/>
            <a:ext cx="6612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form requires you to fill in some personal details, and then select your option choices depending on your pathway.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pupils will choose between History and Geography.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Most pupils will choose a language.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All pupils will have free choice of two options.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Pupils are asked to give their two main choices and then two reserve choices.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While we always do our best to give pupils their top choices this isn’t always possible, in this case we will use their reserve choices.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151FC1-4D51-231D-B55A-D3852CB45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9" y="233362"/>
            <a:ext cx="44005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0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C474-1D88-DE82-458F-351680097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B194-396F-7AC0-E0EF-086A048E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process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A20E4-34B7-47BB-20B2-C049E992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7" y="2240696"/>
            <a:ext cx="11836685" cy="451970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Careers Assemblies </a:t>
            </a:r>
            <a:r>
              <a:rPr lang="en-GB" sz="2400" dirty="0">
                <a:latin typeface="Aptos" panose="020B0004020202020204" pitchFamily="34" charset="0"/>
              </a:rPr>
              <a:t>week commencing 3rd March</a:t>
            </a:r>
          </a:p>
          <a:p>
            <a:r>
              <a:rPr lang="en-GB" sz="2400" b="1" dirty="0">
                <a:latin typeface="Aptos" panose="020B0004020202020204" pitchFamily="34" charset="0"/>
              </a:rPr>
              <a:t>Option subject Assemblies </a:t>
            </a:r>
            <a:r>
              <a:rPr lang="en-GB" sz="2400" dirty="0">
                <a:latin typeface="Aptos" panose="020B0004020202020204" pitchFamily="34" charset="0"/>
              </a:rPr>
              <a:t>week commencing 10</a:t>
            </a:r>
            <a:r>
              <a:rPr lang="en-GB" sz="2400" baseline="30000" dirty="0">
                <a:latin typeface="Aptos" panose="020B0004020202020204" pitchFamily="34" charset="0"/>
              </a:rPr>
              <a:t>th</a:t>
            </a:r>
            <a:r>
              <a:rPr lang="en-GB" sz="2400" dirty="0">
                <a:latin typeface="Aptos" panose="020B0004020202020204" pitchFamily="34" charset="0"/>
              </a:rPr>
              <a:t> March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Options Evening Thursday 13</a:t>
            </a:r>
            <a:r>
              <a:rPr lang="en-GB" sz="2400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March- 6-7.00pm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All parents and pupils encouraged to attend, you will be given your options form and booklet on this evening.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Fortnight commencing 19</a:t>
            </a:r>
            <a:r>
              <a:rPr lang="en-GB" sz="2400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March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All pupils will have a 1:1 meeting with their tutor to discuss their option choices, to help guide and support them, ensuring they have made the right decisions for them.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Year 9 parents evening Thursday 27</a:t>
            </a:r>
            <a:r>
              <a:rPr lang="en-GB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March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3.30</a:t>
            </a:r>
            <a:r>
              <a:rPr lang="en-GB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-6.3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0pm- An opportunity to pre-book appointments to discuss your progress with all your teachers.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Thursday 28</a:t>
            </a:r>
            <a:r>
              <a:rPr lang="en-GB" sz="2400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March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Options form deadline.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7339-1653-9E5B-9BC1-17D36B707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84" y="116371"/>
            <a:ext cx="9144000" cy="1298894"/>
          </a:xfrm>
        </p:spPr>
        <p:txBody>
          <a:bodyPr>
            <a:normAutofit/>
          </a:bodyPr>
          <a:lstStyle/>
          <a:p>
            <a:r>
              <a:rPr lang="en-GB" sz="8800" dirty="0"/>
              <a:t>Options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48702-88FD-CFBA-0DE2-D5419E6E1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19201" y="3229296"/>
            <a:ext cx="9144000" cy="1596183"/>
          </a:xfrm>
        </p:spPr>
        <p:txBody>
          <a:bodyPr>
            <a:normAutofit/>
          </a:bodyPr>
          <a:lstStyle/>
          <a:p>
            <a:r>
              <a:rPr lang="en-GB" sz="7200" dirty="0"/>
              <a:t>Year 9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98783D-3AF6-4D48-9926-B1AC0FBC3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342" y="3159089"/>
            <a:ext cx="4571445" cy="24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1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7FCB-5D54-7579-EDC3-EB40A796B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C11E-C018-4BF5-E620-3B75ADBB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5" y="2240696"/>
            <a:ext cx="10978055" cy="447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All </a:t>
            </a:r>
            <a:r>
              <a:rPr lang="en-GB" dirty="0"/>
              <a:t>pupils will take the following; </a:t>
            </a:r>
          </a:p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ptos" panose="020B0004020202020204" pitchFamily="34" charset="0"/>
                <a:cs typeface="Calibri"/>
              </a:rPr>
              <a:t>English Language and Literature GCSEs </a:t>
            </a:r>
          </a:p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ptos" panose="020B0004020202020204" pitchFamily="34" charset="0"/>
                <a:cs typeface="Calibri"/>
              </a:rPr>
              <a:t>Mathematics GCSE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Aptos" panose="020B0004020202020204" pitchFamily="34" charset="0"/>
                <a:cs typeface="Calibri"/>
              </a:rPr>
              <a:t>Double Science GCSEs </a:t>
            </a:r>
          </a:p>
          <a:p>
            <a:pPr marL="457200" indent="-457200" algn="just" rtl="0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ptos" panose="020B0004020202020204" pitchFamily="34" charset="0"/>
                <a:cs typeface="Calibri"/>
              </a:rPr>
              <a:t>Physical Education (non-examined course) </a:t>
            </a:r>
          </a:p>
          <a:p>
            <a:pPr marL="457200" indent="-457200" algn="just" fontAlgn="base">
              <a:buFont typeface="Arial" panose="020B0604020202020204" pitchFamily="34" charset="0"/>
              <a:buChar char="•"/>
            </a:pPr>
            <a:r>
              <a:rPr lang="en-GB" sz="2800" b="0" i="0" dirty="0">
                <a:effectLst/>
                <a:latin typeface="Aptos" panose="020B0004020202020204" pitchFamily="34" charset="0"/>
                <a:cs typeface="Calibri"/>
              </a:rPr>
              <a:t>Personal, Social Health Education PSHE (non-examined course)</a:t>
            </a:r>
            <a:endParaRPr lang="en-GB" sz="2000" b="0" i="1" dirty="0">
              <a:effectLst/>
              <a:latin typeface="Aptos" panose="020B0004020202020204" pitchFamily="34" charset="0"/>
              <a:cs typeface="Calibri"/>
            </a:endParaRPr>
          </a:p>
          <a:p>
            <a:pPr marL="0" indent="0" algn="just" fontAlgn="base">
              <a:buNone/>
            </a:pPr>
            <a:endParaRPr lang="en-GB" b="1" i="0" dirty="0">
              <a:effectLst/>
              <a:latin typeface="Aptos" panose="020B0004020202020204" pitchFamily="34" charset="0"/>
              <a:cs typeface="Calibri"/>
            </a:endParaRPr>
          </a:p>
          <a:p>
            <a:pPr marL="0" indent="0" algn="just" fontAlgn="base">
              <a:buNone/>
            </a:pPr>
            <a:r>
              <a:rPr lang="en-GB" b="1" i="0" dirty="0">
                <a:effectLst/>
                <a:latin typeface="Aptos" panose="020B0004020202020204" pitchFamily="34" charset="0"/>
                <a:cs typeface="Calibri"/>
              </a:rPr>
              <a:t>AND</a:t>
            </a:r>
            <a:r>
              <a:rPr lang="en-GB" b="0" i="0" dirty="0">
                <a:effectLst/>
                <a:latin typeface="Aptos" panose="020B0004020202020204" pitchFamily="34" charset="0"/>
                <a:cs typeface="Calibri"/>
              </a:rPr>
              <a:t> 4 </a:t>
            </a:r>
            <a:r>
              <a:rPr lang="en-GB" dirty="0">
                <a:latin typeface="Aptos" panose="020B0004020202020204" pitchFamily="34" charset="0"/>
                <a:cs typeface="Calibri"/>
              </a:rPr>
              <a:t>other subjects which depend on your option pathway.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4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39213-D18D-C369-3AEC-8134C5B8D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FF56B-1A1C-92A7-1E65-9BE85B9D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EBacc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D31C-EF37-E811-0351-053084BCE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5" y="2379397"/>
            <a:ext cx="10978055" cy="447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EBacc is a set of subjects at GCSE that keeps young people’s options open for further study and future careers. It consists of; </a:t>
            </a:r>
          </a:p>
          <a:p>
            <a:pPr lvl="1"/>
            <a:r>
              <a:rPr lang="en-US" sz="3200" dirty="0"/>
              <a:t>English language and literature</a:t>
            </a:r>
          </a:p>
          <a:p>
            <a:pPr lvl="1"/>
            <a:r>
              <a:rPr lang="en-US" sz="3200" dirty="0" err="1"/>
              <a:t>maths</a:t>
            </a:r>
            <a:endParaRPr lang="en-US" sz="3200" dirty="0"/>
          </a:p>
          <a:p>
            <a:pPr lvl="1"/>
            <a:r>
              <a:rPr lang="en-US" sz="3200" dirty="0"/>
              <a:t>the sciences</a:t>
            </a:r>
          </a:p>
          <a:p>
            <a:pPr lvl="1"/>
            <a:r>
              <a:rPr lang="en-US" sz="3200" dirty="0"/>
              <a:t>geography or history</a:t>
            </a:r>
          </a:p>
          <a:p>
            <a:pPr lvl="1"/>
            <a:r>
              <a:rPr lang="en-US" sz="3200" dirty="0"/>
              <a:t>a language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843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E2E12-C76E-2A5F-20BC-B68D8704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B0D1C-BE09-7469-5800-F78BC927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6CF9-1D60-092C-964D-F9CCD01F2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5" y="2240696"/>
            <a:ext cx="10978055" cy="447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three option pathways;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97721-BCAC-A8C8-1452-E11632A2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4" y="3052093"/>
            <a:ext cx="11407531" cy="2455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01AC4-DFDA-4A5D-E2B0-5EFDEFA80292}"/>
              </a:ext>
            </a:extLst>
          </p:cNvPr>
          <p:cNvSpPr txBox="1"/>
          <p:nvPr/>
        </p:nvSpPr>
        <p:spPr>
          <a:xfrm>
            <a:off x="2934586" y="4104167"/>
            <a:ext cx="171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Or French</a:t>
            </a:r>
          </a:p>
        </p:txBody>
      </p:sp>
    </p:spTree>
    <p:extLst>
      <p:ext uri="{BB962C8B-B14F-4D97-AF65-F5344CB8AC3E}">
        <p14:creationId xmlns:p14="http://schemas.microsoft.com/office/powerpoint/2010/main" val="69632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3C88B-E4A7-FC21-3830-B0BCD4FED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E07A-78C7-9AC1-70D6-91A463F8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124A-0D1A-73C3-30A7-3A4B95F1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5" y="2240696"/>
            <a:ext cx="10978055" cy="447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three option pathways;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7D89B-7342-06F1-6489-035F46CA1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8" y="3267143"/>
            <a:ext cx="11213504" cy="285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BE18B-DAED-5324-21F4-838F6C49C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1C32-5741-E27D-AA41-48D17611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769B-D844-A8FC-0F5E-164588AA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5" y="2240696"/>
            <a:ext cx="10978055" cy="447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There are three option pathways;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ED627-1627-68CE-1F26-A7166DE1E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45" y="3347093"/>
            <a:ext cx="11440510" cy="253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D0232-2E4D-4E59-0390-40F19524205C}"/>
              </a:ext>
            </a:extLst>
          </p:cNvPr>
          <p:cNvSpPr txBox="1"/>
          <p:nvPr/>
        </p:nvSpPr>
        <p:spPr>
          <a:xfrm>
            <a:off x="2190307" y="4412512"/>
            <a:ext cx="925033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41834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347A4-A2DA-6E2E-8DC6-2287353D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BC64-D2FA-2017-4C7B-10CD2E2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 subjects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8645-64A5-E887-3A32-7E82EAE3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45" y="2240696"/>
            <a:ext cx="10978055" cy="4478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C2B44-0C30-31E1-48FF-7CD94EA14171}"/>
              </a:ext>
            </a:extLst>
          </p:cNvPr>
          <p:cNvSpPr txBox="1"/>
          <p:nvPr/>
        </p:nvSpPr>
        <p:spPr>
          <a:xfrm>
            <a:off x="7753902" y="3010137"/>
            <a:ext cx="4192712" cy="34163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4 new subject this year!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You have free choice of these options, and we will make every effort to ensure you are granted your first-choice options where possible. This is why it is important to put reserve choices. </a:t>
            </a: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You can not choose Art and Textiles as they are the same qualification just in different mediums.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4EE1D4-B953-8066-17D5-DB2E6BED1CD9}"/>
              </a:ext>
            </a:extLst>
          </p:cNvPr>
          <p:cNvSpPr txBox="1"/>
          <p:nvPr/>
        </p:nvSpPr>
        <p:spPr>
          <a:xfrm>
            <a:off x="245386" y="2240696"/>
            <a:ext cx="3763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Art * </a:t>
            </a:r>
          </a:p>
          <a:p>
            <a:r>
              <a:rPr lang="en-GB" sz="2800" dirty="0"/>
              <a:t>Business Studies</a:t>
            </a:r>
          </a:p>
          <a:p>
            <a:r>
              <a:rPr lang="en-GB" sz="2800" dirty="0"/>
              <a:t>Computer science </a:t>
            </a:r>
          </a:p>
          <a:p>
            <a:r>
              <a:rPr lang="en-GB" sz="2800" dirty="0">
                <a:solidFill>
                  <a:srgbClr val="FF00FF"/>
                </a:solidFill>
              </a:rPr>
              <a:t>Child Development </a:t>
            </a:r>
          </a:p>
          <a:p>
            <a:r>
              <a:rPr lang="en-GB" sz="2800" dirty="0"/>
              <a:t>Dance </a:t>
            </a:r>
          </a:p>
          <a:p>
            <a:r>
              <a:rPr lang="en-GB" sz="2800" dirty="0">
                <a:solidFill>
                  <a:srgbClr val="FF00FF"/>
                </a:solidFill>
              </a:rPr>
              <a:t>Drama – BTEC </a:t>
            </a:r>
          </a:p>
          <a:p>
            <a:r>
              <a:rPr lang="en-GB" sz="2800" dirty="0"/>
              <a:t>Drama – GCSE </a:t>
            </a:r>
          </a:p>
          <a:p>
            <a:r>
              <a:rPr lang="en-GB" sz="2800" dirty="0"/>
              <a:t>Food Prep &amp; Nutrition </a:t>
            </a:r>
          </a:p>
          <a:p>
            <a:r>
              <a:rPr lang="en-GB" sz="2800" dirty="0"/>
              <a:t>French </a:t>
            </a:r>
          </a:p>
          <a:p>
            <a:r>
              <a:rPr lang="en-GB" sz="2800" dirty="0">
                <a:solidFill>
                  <a:srgbClr val="FF00FF"/>
                </a:solidFill>
              </a:rPr>
              <a:t>Graphics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54004-119C-7352-B3B7-D5C716577D95}"/>
              </a:ext>
            </a:extLst>
          </p:cNvPr>
          <p:cNvSpPr txBox="1"/>
          <p:nvPr/>
        </p:nvSpPr>
        <p:spPr>
          <a:xfrm>
            <a:off x="4361500" y="2038677"/>
            <a:ext cx="34689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Geography </a:t>
            </a:r>
          </a:p>
          <a:p>
            <a:r>
              <a:rPr lang="en-GB" sz="2800" dirty="0"/>
              <a:t>History </a:t>
            </a:r>
          </a:p>
          <a:p>
            <a:r>
              <a:rPr lang="en-GB" sz="2800" dirty="0"/>
              <a:t>Music </a:t>
            </a:r>
          </a:p>
          <a:p>
            <a:r>
              <a:rPr lang="en-GB" sz="2800" dirty="0"/>
              <a:t>PE- GCSE</a:t>
            </a:r>
          </a:p>
          <a:p>
            <a:r>
              <a:rPr lang="en-GB" sz="2800" dirty="0"/>
              <a:t>Photography </a:t>
            </a:r>
          </a:p>
          <a:p>
            <a:r>
              <a:rPr lang="en-GB" sz="2800" dirty="0"/>
              <a:t>Religious studies </a:t>
            </a:r>
          </a:p>
          <a:p>
            <a:r>
              <a:rPr lang="en-GB" sz="2800" dirty="0">
                <a:solidFill>
                  <a:srgbClr val="FF00FF"/>
                </a:solidFill>
              </a:rPr>
              <a:t>Sociology </a:t>
            </a:r>
          </a:p>
          <a:p>
            <a:r>
              <a:rPr lang="en-GB" sz="2800" dirty="0"/>
              <a:t>Spanish </a:t>
            </a:r>
          </a:p>
          <a:p>
            <a:r>
              <a:rPr lang="en-GB" sz="2800" dirty="0"/>
              <a:t>Sports Studies </a:t>
            </a:r>
          </a:p>
          <a:p>
            <a:r>
              <a:rPr lang="en-GB" sz="2800" dirty="0"/>
              <a:t>Travel and Tourism </a:t>
            </a:r>
          </a:p>
          <a:p>
            <a:r>
              <a:rPr lang="en-GB" sz="2800" dirty="0"/>
              <a:t>Textiles* 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04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03EE8-E6F0-4DAA-036D-6822A1C5B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82CF-8DA2-CA96-57BE-E3CB7F1D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I’m not 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2D1E-5CC7-B4C6-5C18-7577F09D8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5" y="2327822"/>
            <a:ext cx="12004615" cy="453017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dirty="0"/>
              <a:t>Ask Questions!</a:t>
            </a:r>
          </a:p>
          <a:p>
            <a:pPr marL="0" indent="0" algn="l">
              <a:buNone/>
            </a:pPr>
            <a:endParaRPr lang="en-GB" sz="3200" dirty="0"/>
          </a:p>
          <a:p>
            <a:pPr marL="0" indent="0" algn="l">
              <a:buNone/>
            </a:pPr>
            <a:r>
              <a:rPr lang="en-GB" sz="3200" dirty="0"/>
              <a:t>Ask your teachers, tutors, house team or any of the leadership team. </a:t>
            </a:r>
          </a:p>
          <a:p>
            <a:pPr marL="0" indent="0" algn="l">
              <a:buNone/>
            </a:pPr>
            <a:r>
              <a:rPr lang="en-GB" sz="3200" dirty="0"/>
              <a:t>If you have any questions about careers please contact Mrs Munoz.</a:t>
            </a:r>
          </a:p>
          <a:p>
            <a:pPr marL="0" indent="0" algn="l">
              <a:buNone/>
            </a:pPr>
            <a:r>
              <a:rPr lang="en-GB" sz="3200" dirty="0"/>
              <a:t>If you have any questions about options please contact Mrs Firth.</a:t>
            </a:r>
          </a:p>
          <a:p>
            <a:pPr marL="0" indent="0" algn="l">
              <a:buNone/>
            </a:pPr>
            <a:br>
              <a:rPr lang="en-GB" dirty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93957"/>
      </p:ext>
    </p:extLst>
  </p:cSld>
  <p:clrMapOvr>
    <a:masterClrMapping/>
  </p:clrMapOvr>
</p:sld>
</file>

<file path=ppt/theme/theme1.xml><?xml version="1.0" encoding="utf-8"?>
<a:theme xmlns:a="http://schemas.openxmlformats.org/drawingml/2006/main" name="MayfieldTheme updated">
  <a:themeElements>
    <a:clrScheme name="Mayfield 1">
      <a:dk1>
        <a:srgbClr val="283583"/>
      </a:dk1>
      <a:lt1>
        <a:sysClr val="window" lastClr="FFFFFF"/>
      </a:lt1>
      <a:dk2>
        <a:srgbClr val="121543"/>
      </a:dk2>
      <a:lt2>
        <a:srgbClr val="9CBFDD"/>
      </a:lt2>
      <a:accent1>
        <a:srgbClr val="0872B8"/>
      </a:accent1>
      <a:accent2>
        <a:srgbClr val="909090"/>
      </a:accent2>
      <a:accent3>
        <a:srgbClr val="9290BA"/>
      </a:accent3>
      <a:accent4>
        <a:srgbClr val="80B2E8"/>
      </a:accent4>
      <a:accent5>
        <a:srgbClr val="394CBD"/>
      </a:accent5>
      <a:accent6>
        <a:srgbClr val="1251AE"/>
      </a:accent6>
      <a:hlink>
        <a:srgbClr val="0563C1"/>
      </a:hlink>
      <a:folHlink>
        <a:srgbClr val="954F72"/>
      </a:folHlink>
    </a:clrScheme>
    <a:fontScheme name="Mayfield 1">
      <a:majorFont>
        <a:latin typeface="Grenoble Heavy SF"/>
        <a:ea typeface=""/>
        <a:cs typeface=""/>
      </a:majorFont>
      <a:minorFont>
        <a:latin typeface="Franklin Gothic Medium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fieldTheme updated" id="{54DA8249-73F7-4475-B8DA-D7A096F96000}" vid="{910CF85A-C065-4856-A5BD-9C12C444C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EFA3F6049CB6469E794F0D66C8917E" ma:contentTypeVersion="13" ma:contentTypeDescription="Create a new document." ma:contentTypeScope="" ma:versionID="66700f4ab34b27451fefaab5826afab6">
  <xsd:schema xmlns:xsd="http://www.w3.org/2001/XMLSchema" xmlns:xs="http://www.w3.org/2001/XMLSchema" xmlns:p="http://schemas.microsoft.com/office/2006/metadata/properties" xmlns:ns2="a4ccbfd7-44dc-4e61-840c-645355d81de8" xmlns:ns3="2becb79c-ef01-4212-a3c6-5f1281ae6ed4" targetNamespace="http://schemas.microsoft.com/office/2006/metadata/properties" ma:root="true" ma:fieldsID="6505846afd91e94de40a489afc6204c1" ns2:_="" ns3:_="">
    <xsd:import namespace="a4ccbfd7-44dc-4e61-840c-645355d81de8"/>
    <xsd:import namespace="2becb79c-ef01-4212-a3c6-5f1281ae6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cbfd7-44dc-4e61-840c-645355d81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5fbf4e7-4c5a-4f72-bbe6-91898e03e7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cb79c-ef01-4212-a3c6-5f1281ae6ed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d766dce-63c8-450d-8a0b-abca1092f852}" ma:internalName="TaxCatchAll" ma:showField="CatchAllData" ma:web="2becb79c-ef01-4212-a3c6-5f1281ae6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ccbfd7-44dc-4e61-840c-645355d81de8">
      <Terms xmlns="http://schemas.microsoft.com/office/infopath/2007/PartnerControls"/>
    </lcf76f155ced4ddcb4097134ff3c332f>
    <TaxCatchAll xmlns="2becb79c-ef01-4212-a3c6-5f1281ae6e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B19D82-5C2D-42D4-92AC-D83EA6726888}"/>
</file>

<file path=customXml/itemProps2.xml><?xml version="1.0" encoding="utf-8"?>
<ds:datastoreItem xmlns:ds="http://schemas.openxmlformats.org/officeDocument/2006/customXml" ds:itemID="{A06542D8-C568-48E0-ADC2-F952CA3771A8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d529b8be-5566-4343-8007-cffb4300701a"/>
    <ds:schemaRef ds:uri="http://schemas.microsoft.com/office/2006/documentManagement/types"/>
    <ds:schemaRef ds:uri="http://schemas.openxmlformats.org/package/2006/metadata/core-properties"/>
    <ds:schemaRef ds:uri="3fd2b3e8-6ba5-446b-8738-5499914f3ec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45C33B-1D95-4DC9-9F8E-199D62C15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MayfieldTheme updated</Template>
  <TotalTime>4734</TotalTime>
  <Words>486</Words>
  <Application>Microsoft Office PowerPoint</Application>
  <PresentationFormat>Widescreen</PresentationFormat>
  <Paragraphs>111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Franklin Gothic Medium</vt:lpstr>
      <vt:lpstr>Georgia Pro Black</vt:lpstr>
      <vt:lpstr>MayfieldTheme updated</vt:lpstr>
      <vt:lpstr>PowerPoint Presentation</vt:lpstr>
      <vt:lpstr>Options 2025</vt:lpstr>
      <vt:lpstr>Core Curriculum</vt:lpstr>
      <vt:lpstr>EBacc</vt:lpstr>
      <vt:lpstr>Option Pathways</vt:lpstr>
      <vt:lpstr>Option Pathways</vt:lpstr>
      <vt:lpstr>Option Pathways</vt:lpstr>
      <vt:lpstr>Option subjects available</vt:lpstr>
      <vt:lpstr>What if I’m not sure?</vt:lpstr>
      <vt:lpstr>Options form</vt:lpstr>
      <vt:lpstr>Options process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 CATHIE</dc:creator>
  <cp:lastModifiedBy>Mrs J FIRTH</cp:lastModifiedBy>
  <cp:revision>40</cp:revision>
  <cp:lastPrinted>2024-03-05T10:41:17Z</cp:lastPrinted>
  <dcterms:created xsi:type="dcterms:W3CDTF">2023-07-17T10:35:56Z</dcterms:created>
  <dcterms:modified xsi:type="dcterms:W3CDTF">2025-02-28T12:05:24Z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0x010100CBEFA3F6049CB6469E794F0D66C8917E</vt:lpwstr>
  </property>
</Properties>
</file>